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2" y="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image" Target="../media/image2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2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3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8933200970502E-2"/>
          <c:y val="3.8548528901452654E-2"/>
          <c:w val="0.84370867394662241"/>
          <c:h val="0.827097400700333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8"/>
          <c:dLbls>
            <c:dLbl>
              <c:idx val="0"/>
              <c:layout>
                <c:manualLayout>
                  <c:x val="-0.17636929230085546"/>
                  <c:y val="-5.238646384479717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НДФЛ – </a:t>
                    </a:r>
                    <a:r>
                      <a:rPr lang="ru-RU" b="1" dirty="0" smtClean="0"/>
                      <a:t>8464,7 </a:t>
                    </a:r>
                    <a:r>
                      <a:rPr lang="ru-RU" b="1" dirty="0" smtClean="0"/>
                      <a:t>тыс. рублей- </a:t>
                    </a:r>
                    <a:r>
                      <a:rPr lang="ru-RU" b="1" dirty="0" smtClean="0"/>
                      <a:t>40%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-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B7B-4186-B7FB-3567DECACC3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7B-4186-B7FB-3567DECACC3C}"/>
                </c:ext>
              </c:extLst>
            </c:dLbl>
            <c:dLbl>
              <c:idx val="2"/>
              <c:layout>
                <c:manualLayout>
                  <c:x val="0.34746172916270951"/>
                  <c:y val="-2.545294211960878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Единый сельскохозяйственный </a:t>
                    </a:r>
                    <a:r>
                      <a:rPr lang="ru-RU" b="1" dirty="0" smtClean="0"/>
                      <a:t>налог-1483,1 </a:t>
                    </a:r>
                    <a:r>
                      <a:rPr lang="ru-RU" b="1" dirty="0" smtClean="0"/>
                      <a:t>тыс. рублей </a:t>
                    </a:r>
                    <a:r>
                      <a:rPr lang="ru-RU" b="1" dirty="0" smtClean="0"/>
                      <a:t>-7,0%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-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B7B-4186-B7FB-3567DECACC3C}"/>
                </c:ext>
              </c:extLst>
            </c:dLbl>
            <c:dLbl>
              <c:idx val="3"/>
              <c:layout>
                <c:manualLayout>
                  <c:x val="0.17210229329357671"/>
                  <c:y val="0.16617781652503874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Налог на имущество физ. </a:t>
                    </a:r>
                    <a:r>
                      <a:rPr lang="ru-RU" b="1" dirty="0" smtClean="0"/>
                      <a:t>лиц-1485,8 </a:t>
                    </a:r>
                    <a:r>
                      <a:rPr lang="ru-RU" b="1" dirty="0" smtClean="0"/>
                      <a:t>тыс. рублей </a:t>
                    </a:r>
                    <a:r>
                      <a:rPr lang="ru-RU" b="1" dirty="0" smtClean="0"/>
                      <a:t>-7,0%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-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B7B-4186-B7FB-3567DECACC3C}"/>
                </c:ext>
              </c:extLst>
            </c:dLbl>
            <c:dLbl>
              <c:idx val="4"/>
              <c:layout>
                <c:manualLayout>
                  <c:x val="-0.15184838333375145"/>
                  <c:y val="0.3496424229063118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Земельный налог с </a:t>
                    </a:r>
                    <a:r>
                      <a:rPr lang="ru-RU" dirty="0" smtClean="0"/>
                      <a:t>организаций-3896,6 </a:t>
                    </a:r>
                    <a:r>
                      <a:rPr lang="ru-RU" dirty="0" smtClean="0"/>
                      <a:t>тыс. рублей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-18,4%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-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B7B-4186-B7FB-3567DECACC3C}"/>
                </c:ext>
              </c:extLst>
            </c:dLbl>
            <c:dLbl>
              <c:idx val="5"/>
              <c:layout>
                <c:manualLayout>
                  <c:x val="-0.4347016998111321"/>
                  <c:y val="3.61288146010368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Земельный налог с физ. </a:t>
                    </a:r>
                    <a:r>
                      <a:rPr lang="ru-RU" b="1" dirty="0" smtClean="0"/>
                      <a:t>лиц – </a:t>
                    </a:r>
                    <a:r>
                      <a:rPr lang="ru-RU" b="1" dirty="0" smtClean="0"/>
                      <a:t>5195,6</a:t>
                    </a:r>
                    <a:r>
                      <a:rPr lang="ru-RU" b="1" baseline="0" dirty="0" smtClean="0"/>
                      <a:t> </a:t>
                    </a:r>
                    <a:r>
                      <a:rPr lang="ru-RU" b="1" baseline="0" dirty="0" smtClean="0"/>
                      <a:t>тыс. рублей</a:t>
                    </a:r>
                    <a:r>
                      <a:rPr lang="ru-RU" b="1" dirty="0" smtClean="0"/>
                      <a:t> –</a:t>
                    </a:r>
                    <a:r>
                      <a:rPr lang="ru-RU" b="1" baseline="0" dirty="0" smtClean="0"/>
                      <a:t> </a:t>
                    </a:r>
                    <a:r>
                      <a:rPr lang="ru-RU" b="1" baseline="0" dirty="0" smtClean="0"/>
                      <a:t>24,6%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-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B7B-4186-B7FB-3567DECACC3C}"/>
                </c:ext>
              </c:extLst>
            </c:dLbl>
            <c:dLbl>
              <c:idx val="6"/>
              <c:layout>
                <c:manualLayout>
                  <c:x val="0.125180199511882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использования </a:t>
                    </a:r>
                    <a:r>
                      <a:rPr lang="ru-RU" dirty="0" smtClean="0"/>
                      <a:t>имущества-612,6 </a:t>
                    </a:r>
                    <a:r>
                      <a:rPr lang="ru-RU" dirty="0" smtClean="0"/>
                      <a:t>тыс. рублей </a:t>
                    </a:r>
                    <a:r>
                      <a:rPr lang="ru-RU" dirty="0" smtClean="0"/>
                      <a:t>-3,0%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-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B7B-4186-B7FB-3567DECACC3C}"/>
                </c:ext>
              </c:extLst>
            </c:dLbl>
            <c:dLbl>
              <c:idx val="7"/>
              <c:layout>
                <c:manualLayout>
                  <c:x val="0.16310082929853684"/>
                  <c:y val="0.265239531558976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Штрафы – 20,0 тыс. рублей – 0,2%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-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7B-4186-B7FB-3567DECACC3C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-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Единый сельскохозяйственный налог</c:v>
                </c:pt>
                <c:pt idx="2">
                  <c:v>Налог на имущество физ. Лиц</c:v>
                </c:pt>
                <c:pt idx="3">
                  <c:v>Земельный налог с организаций</c:v>
                </c:pt>
                <c:pt idx="4">
                  <c:v>Земельный налог с физ. лиц</c:v>
                </c:pt>
                <c:pt idx="5">
                  <c:v>Доходы от использования имущества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8464.7000000000007</c:v>
                </c:pt>
                <c:pt idx="1">
                  <c:v>1483.1</c:v>
                </c:pt>
                <c:pt idx="2">
                  <c:v>1485.8</c:v>
                </c:pt>
                <c:pt idx="3">
                  <c:v>3896.6</c:v>
                </c:pt>
                <c:pt idx="4">
                  <c:v>5195.6000000000004</c:v>
                </c:pt>
                <c:pt idx="5">
                  <c:v>479.6</c:v>
                </c:pt>
                <c:pt idx="6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7B-4186-B7FB-3567DECACC3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467634641210017"/>
          <c:y val="1.6797075457224329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575754593175854"/>
          <c:y val="8.8260841657864228E-2"/>
          <c:w val="0.65881312672201719"/>
          <c:h val="0.587298280790670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096915146548767E-3"/>
                  <c:y val="-0.19771986252477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909-4FF5-AE17-B68E494E731D}"/>
                </c:ext>
              </c:extLst>
            </c:dLbl>
            <c:dLbl>
              <c:idx val="1"/>
              <c:layout>
                <c:manualLayout>
                  <c:x val="1.1608931609405891E-2"/>
                  <c:y val="-0.233383873670516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909-4FF5-AE17-B68E494E731D}"/>
                </c:ext>
              </c:extLst>
            </c:dLbl>
            <c:dLbl>
              <c:idx val="2"/>
              <c:layout>
                <c:manualLayout>
                  <c:x val="1.6829766995765716E-2"/>
                  <c:y val="-0.28393713016324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909-4FF5-AE17-B68E494E731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6975.4</c:v>
                </c:pt>
                <c:pt idx="1">
                  <c:v>8279.4</c:v>
                </c:pt>
                <c:pt idx="2">
                  <c:v>8464.7000000000007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09-4FF5-AE17-B68E494E7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289216"/>
        <c:axId val="22491136"/>
        <c:axId val="0"/>
      </c:bar3DChart>
      <c:catAx>
        <c:axId val="2128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491136"/>
        <c:crosses val="autoZero"/>
        <c:auto val="1"/>
        <c:lblAlgn val="ctr"/>
        <c:lblOffset val="100"/>
        <c:noMultiLvlLbl val="0"/>
      </c:catAx>
      <c:valAx>
        <c:axId val="224911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289216"/>
        <c:crosses val="autoZero"/>
        <c:crossBetween val="between"/>
      </c:valAx>
    </c:plotArea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Тыс. рублей</a:t>
            </a:r>
          </a:p>
        </c:rich>
      </c:tx>
      <c:layout>
        <c:manualLayout>
          <c:xMode val="edge"/>
          <c:yMode val="edge"/>
          <c:x val="0.79888188976377961"/>
          <c:y val="1.418020811409373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 - 10891,4</c:v>
                </c:pt>
                <c:pt idx="1">
                  <c:v>Национальная безопасность и правоохранительная деятельность -34,0</c:v>
                </c:pt>
                <c:pt idx="2">
                  <c:v>Жилищно-коммунальное хозяйство-  17287,9</c:v>
                </c:pt>
                <c:pt idx="3">
                  <c:v>Национальная экономика -261,5</c:v>
                </c:pt>
                <c:pt idx="4">
                  <c:v>Образование-43,0</c:v>
                </c:pt>
                <c:pt idx="5">
                  <c:v>Культура,кинематография -596,0</c:v>
                </c:pt>
                <c:pt idx="6">
                  <c:v>Социальная политика-257,1</c:v>
                </c:pt>
                <c:pt idx="7">
                  <c:v>Физическая культура и спорт -92,4</c:v>
                </c:pt>
                <c:pt idx="8">
                  <c:v>Межбюджетные трансферты -176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36.700000000000003</c:v>
                </c:pt>
                <c:pt idx="1">
                  <c:v>0.1</c:v>
                </c:pt>
                <c:pt idx="2">
                  <c:v>58.3</c:v>
                </c:pt>
                <c:pt idx="3">
                  <c:v>0.9</c:v>
                </c:pt>
                <c:pt idx="4">
                  <c:v>0.1</c:v>
                </c:pt>
                <c:pt idx="5">
                  <c:v>2</c:v>
                </c:pt>
                <c:pt idx="6">
                  <c:v>0.9</c:v>
                </c:pt>
                <c:pt idx="7">
                  <c:v>0.3</c:v>
                </c:pt>
                <c:pt idx="8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6E-4DFA-8208-446FC1CF601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3.487674978127734E-2"/>
          <c:y val="6.7037026905363117E-2"/>
          <c:w val="0.86357983377077863"/>
          <c:h val="0.48634894440260479"/>
        </c:manualLayout>
      </c:layout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0.30313</cdr:x>
      <cdr:y>0.77239</cdr:y>
    </cdr:from>
    <cdr:to>
      <cdr:x>0.94099</cdr:x>
      <cdr:y>0.87162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2771800" y="4428323"/>
          <a:ext cx="5832648" cy="568919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l"/>
          <a:r>
            <a:rPr lang="ru-RU" sz="1100" b="1" i="0" u="none" strike="noStrike" baseline="0" dirty="0" smtClean="0">
              <a:latin typeface="Arial"/>
            </a:rPr>
            <a:t>Норматив зачисления</a:t>
          </a:r>
        </a:p>
        <a:p xmlns:a="http://schemas.openxmlformats.org/drawingml/2006/main">
          <a:pPr algn="l"/>
          <a:r>
            <a:rPr lang="ru-RU" sz="1100" b="1" i="0" u="none" strike="noStrike" baseline="0" dirty="0" smtClean="0">
              <a:latin typeface="Arial"/>
            </a:rPr>
            <a:t>НДФЛ в бюджет поселения</a:t>
          </a:r>
          <a:r>
            <a:rPr lang="ru-RU" sz="1100" b="1" i="0" u="none" strike="noStrike" dirty="0" smtClean="0">
              <a:latin typeface="Arial"/>
            </a:rPr>
            <a:t>        </a:t>
          </a:r>
          <a:r>
            <a:rPr lang="ru-RU" sz="1400" b="1" dirty="0">
              <a:latin typeface="Arial"/>
            </a:rPr>
            <a:t>6</a:t>
          </a:r>
          <a:r>
            <a:rPr lang="ru-RU" sz="1400" b="1" i="0" u="none" strike="noStrike" dirty="0" smtClean="0">
              <a:latin typeface="Arial"/>
            </a:rPr>
            <a:t>,0</a:t>
          </a:r>
          <a:r>
            <a:rPr lang="ru-RU" sz="1400" b="1" i="0" u="none" strike="noStrike" dirty="0" smtClean="0">
              <a:latin typeface="Arial"/>
            </a:rPr>
            <a:t>%        </a:t>
          </a:r>
          <a:r>
            <a:rPr lang="ru-RU" sz="1400" b="1" dirty="0">
              <a:latin typeface="Arial"/>
            </a:rPr>
            <a:t>6</a:t>
          </a:r>
          <a:r>
            <a:rPr lang="ru-RU" sz="1400" b="1" i="0" u="none" strike="noStrike" dirty="0" smtClean="0">
              <a:latin typeface="Arial"/>
            </a:rPr>
            <a:t>,0</a:t>
          </a:r>
          <a:r>
            <a:rPr lang="ru-RU" sz="1400" b="1" i="0" u="none" strike="noStrike" dirty="0" smtClean="0">
              <a:latin typeface="Arial"/>
            </a:rPr>
            <a:t>%                   </a:t>
          </a:r>
          <a:r>
            <a:rPr lang="ru-RU" sz="1400" b="1" dirty="0">
              <a:latin typeface="Arial"/>
            </a:rPr>
            <a:t>6</a:t>
          </a:r>
          <a:r>
            <a:rPr lang="ru-RU" sz="1400" b="1" i="0" u="none" strike="noStrike" dirty="0" smtClean="0">
              <a:latin typeface="Arial"/>
            </a:rPr>
            <a:t>,0%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0.57087</cdr:x>
      <cdr:y>0.84051</cdr:y>
    </cdr:from>
    <cdr:to>
      <cdr:x>0.67087</cdr:x>
      <cdr:y>0.9043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20072" y="4818856"/>
          <a:ext cx="914400" cy="365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1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91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5428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964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8093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0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952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7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93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9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32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1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09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513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18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59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5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" y="-7787"/>
            <a:ext cx="91293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4686" y="260648"/>
            <a:ext cx="9129314" cy="496855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Отчет</a:t>
            </a:r>
            <a: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об </a:t>
            </a:r>
            <a: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исполнении 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бюджета</a:t>
            </a:r>
            <a:b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Покровского</a:t>
            </a:r>
            <a:b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сельского поселения</a:t>
            </a:r>
            <a: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Неклиновского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района</a:t>
            </a:r>
            <a:b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за 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2019 </a:t>
            </a:r>
            <a: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243455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ru-RU" sz="3200" b="1" i="0" u="none" strike="noStrike" baseline="0" dirty="0" smtClean="0"/>
              <a:t>Основные параметры бюджета</a:t>
            </a:r>
            <a:br>
              <a:rPr lang="ru-RU" sz="3200" b="1" i="0" u="none" strike="noStrike" baseline="0" dirty="0" smtClean="0"/>
            </a:br>
            <a:r>
              <a:rPr lang="ru-RU" sz="3200" b="1" dirty="0" smtClean="0">
                <a:ea typeface="Batang" pitchFamily="18" charset="-127"/>
              </a:rPr>
              <a:t>Покровского сельского </a:t>
            </a:r>
            <a:r>
              <a:rPr lang="ru-RU" sz="3200" b="1" dirty="0">
                <a:ea typeface="Batang" pitchFamily="18" charset="-127"/>
              </a:rPr>
              <a:t>поселения</a:t>
            </a:r>
            <a:br>
              <a:rPr lang="ru-RU" sz="3200" b="1" dirty="0">
                <a:ea typeface="Batang" pitchFamily="18" charset="-127"/>
              </a:rPr>
            </a:br>
            <a:r>
              <a:rPr lang="ru-RU" sz="3200" b="1" i="0" u="none" strike="noStrike" baseline="0" dirty="0" err="1" smtClean="0"/>
              <a:t>Неклиновского</a:t>
            </a:r>
            <a:r>
              <a:rPr lang="ru-RU" sz="3200" b="1" i="0" u="none" strike="noStrike" baseline="0" dirty="0" smtClean="0"/>
              <a:t> района за </a:t>
            </a:r>
            <a:r>
              <a:rPr lang="ru-RU" sz="3200" b="1" i="0" u="none" strike="noStrike" baseline="0" dirty="0" smtClean="0"/>
              <a:t>2019 </a:t>
            </a:r>
            <a:r>
              <a:rPr lang="ru-RU" sz="3200" b="1" i="0" u="none" strike="noStrike" baseline="0" dirty="0" smtClean="0"/>
              <a:t>год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787847"/>
              </p:ext>
            </p:extLst>
          </p:nvPr>
        </p:nvGraphicFramePr>
        <p:xfrm>
          <a:off x="0" y="1600200"/>
          <a:ext cx="9144000" cy="51411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1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7363">
                <a:tc>
                  <a:txBody>
                    <a:bodyPr/>
                    <a:lstStyle/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Наименование</a:t>
                      </a:r>
                    </a:p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Уточненный план,</a:t>
                      </a:r>
                    </a:p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Исполнение,</a:t>
                      </a:r>
                    </a:p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%</a:t>
                      </a:r>
                    </a:p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исполнения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08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ДОХОДЫ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27918,6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28695,9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102,8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088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2272">
                <a:tc>
                  <a:txBody>
                    <a:bodyPr/>
                    <a:lstStyle/>
                    <a:p>
                      <a:pPr algn="l"/>
                      <a:r>
                        <a:rPr lang="ru-RU" sz="1800" b="0" i="1" u="none" strike="noStrike" baseline="0" dirty="0" smtClean="0">
                          <a:latin typeface="Segoe UI"/>
                        </a:rPr>
                        <a:t>Налоговые и</a:t>
                      </a:r>
                    </a:p>
                    <a:p>
                      <a:pPr algn="l"/>
                      <a:r>
                        <a:rPr lang="ru-RU" sz="1800" b="0" i="1" u="none" strike="noStrike" baseline="0" dirty="0" smtClean="0">
                          <a:latin typeface="Segoe UI"/>
                        </a:rPr>
                        <a:t>неналоговые доходы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20361,1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21138,4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103,8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590">
                <a:tc>
                  <a:txBody>
                    <a:bodyPr/>
                    <a:lstStyle/>
                    <a:p>
                      <a:pPr algn="l"/>
                      <a:r>
                        <a:rPr lang="ru-RU" sz="1800" b="0" i="1" u="none" strike="noStrike" baseline="0" dirty="0" smtClean="0">
                          <a:latin typeface="Segoe UI"/>
                        </a:rPr>
                        <a:t>Безвозмездные</a:t>
                      </a:r>
                    </a:p>
                    <a:p>
                      <a:pPr algn="l"/>
                      <a:r>
                        <a:rPr lang="ru-RU" sz="1800" b="0" i="1" u="none" strike="noStrike" baseline="0" dirty="0" smtClean="0">
                          <a:latin typeface="Segoe UI"/>
                        </a:rPr>
                        <a:t>поступления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7557,6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7557,5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088">
                <a:tc>
                  <a:txBody>
                    <a:bodyPr/>
                    <a:lstStyle/>
                    <a:p>
                      <a:r>
                        <a:rPr lang="ru-RU" sz="1800" b="1" i="0" u="none" strike="noStrike" baseline="0" dirty="0" smtClean="0">
                          <a:latin typeface="Segoe UI"/>
                        </a:rPr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31345,5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29639,3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94,6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0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8590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u="none" strike="noStrike" baseline="0" dirty="0" smtClean="0">
                          <a:latin typeface="Segoe UI"/>
                        </a:rPr>
                        <a:t>ДЕФИЦИТ (-),</a:t>
                      </a:r>
                    </a:p>
                    <a:p>
                      <a:pPr algn="l"/>
                      <a:r>
                        <a:rPr lang="ru-RU" sz="1800" b="1" i="0" u="none" strike="noStrike" baseline="0" dirty="0" smtClean="0">
                          <a:latin typeface="Segoe UI"/>
                        </a:rPr>
                        <a:t>ПРОФИЦИТ ( +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 </a:t>
                      </a:r>
                      <a:r>
                        <a:rPr lang="ru-RU" b="1" dirty="0" smtClean="0"/>
                        <a:t>3426,9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 </a:t>
                      </a:r>
                      <a:r>
                        <a:rPr lang="ru-RU" b="1" dirty="0" smtClean="0"/>
                        <a:t>943,4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25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" y="1412776"/>
            <a:ext cx="406052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800" b="1" i="0" u="none" strike="noStrike" baseline="0" dirty="0" smtClean="0">
                <a:latin typeface="Times New Roman"/>
              </a:rPr>
              <a:t>В общем объеме доходов бюджета</a:t>
            </a:r>
            <a:br>
              <a:rPr lang="ru-RU" sz="2800" b="1" i="0" u="none" strike="noStrike" baseline="0" dirty="0" smtClean="0">
                <a:latin typeface="Times New Roman"/>
              </a:rPr>
            </a:br>
            <a:r>
              <a:rPr lang="ru-RU" sz="2800" b="1" i="0" u="none" strike="noStrike" baseline="0" dirty="0" smtClean="0">
                <a:latin typeface="Times New Roman"/>
              </a:rPr>
              <a:t>Покровского сельского поселения </a:t>
            </a:r>
            <a:br>
              <a:rPr lang="ru-RU" sz="2800" b="1" i="0" u="none" strike="noStrike" baseline="0" dirty="0" smtClean="0">
                <a:latin typeface="Times New Roman"/>
              </a:rPr>
            </a:br>
            <a:r>
              <a:rPr lang="ru-RU" sz="2800" b="1" i="0" u="none" strike="noStrike" baseline="0" dirty="0" err="1" smtClean="0">
                <a:latin typeface="Times New Roman"/>
              </a:rPr>
              <a:t>Неклиновского</a:t>
            </a:r>
            <a:r>
              <a:rPr lang="ru-RU" sz="2800" b="1" i="0" u="none" strike="noStrike" baseline="0" dirty="0" smtClean="0">
                <a:latin typeface="Times New Roman"/>
              </a:rPr>
              <a:t> района</a:t>
            </a:r>
            <a:br>
              <a:rPr lang="ru-RU" sz="2800" b="1" i="0" u="none" strike="noStrike" baseline="0" dirty="0" smtClean="0">
                <a:latin typeface="Times New Roman"/>
              </a:rPr>
            </a:br>
            <a:r>
              <a:rPr lang="ru-RU" sz="2800" b="1" i="0" u="none" strike="noStrike" baseline="0" dirty="0" smtClean="0">
                <a:latin typeface="Times New Roman"/>
              </a:rPr>
              <a:t>за </a:t>
            </a:r>
            <a:r>
              <a:rPr lang="ru-RU" sz="2800" b="1" i="0" u="none" strike="noStrike" baseline="0" dirty="0" smtClean="0">
                <a:latin typeface="Times New Roman"/>
              </a:rPr>
              <a:t>2019 </a:t>
            </a:r>
            <a:r>
              <a:rPr lang="ru-RU" sz="2800" b="1" i="0" u="none" strike="noStrike" baseline="0" dirty="0" smtClean="0">
                <a:latin typeface="Times New Roman"/>
              </a:rPr>
              <a:t>год</a:t>
            </a:r>
            <a:endParaRPr lang="ru-RU" sz="2800" dirty="0"/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5421267" y="2435719"/>
            <a:ext cx="1035417" cy="51822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84168" y="2291525"/>
            <a:ext cx="2736304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Безвозмездные</a:t>
            </a:r>
          </a:p>
          <a:p>
            <a:pPr algn="ctr"/>
            <a:r>
              <a:rPr lang="ru-RU" b="1" dirty="0"/>
              <a:t>поступления</a:t>
            </a:r>
          </a:p>
          <a:p>
            <a:pPr algn="ctr"/>
            <a:r>
              <a:rPr lang="ru-RU" b="1" dirty="0" smtClean="0"/>
              <a:t>7557,5 </a:t>
            </a:r>
            <a:r>
              <a:rPr lang="ru-RU" b="1" dirty="0" smtClean="0"/>
              <a:t>тыс</a:t>
            </a:r>
            <a:r>
              <a:rPr lang="ru-RU" b="1" dirty="0"/>
              <a:t>. рублей</a:t>
            </a:r>
          </a:p>
          <a:p>
            <a:pPr algn="ctr"/>
            <a:r>
              <a:rPr lang="ru-RU" b="1" dirty="0" smtClean="0"/>
              <a:t>100 </a:t>
            </a:r>
            <a:r>
              <a:rPr lang="ru-RU" b="1" dirty="0"/>
              <a:t>%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55776" y="2291525"/>
            <a:ext cx="2736304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Налоговые и</a:t>
            </a:r>
          </a:p>
          <a:p>
            <a:pPr algn="ctr"/>
            <a:r>
              <a:rPr lang="ru-RU" b="1" dirty="0"/>
              <a:t>неналоговые доходы</a:t>
            </a:r>
          </a:p>
          <a:p>
            <a:pPr algn="ctr"/>
            <a:r>
              <a:rPr lang="ru-RU" b="1" dirty="0" smtClean="0"/>
              <a:t>21138,4тыс</a:t>
            </a:r>
            <a:r>
              <a:rPr lang="ru-RU" b="1" dirty="0"/>
              <a:t>. рублей</a:t>
            </a:r>
          </a:p>
          <a:p>
            <a:pPr algn="ctr"/>
            <a:r>
              <a:rPr lang="ru-RU" b="1" dirty="0" smtClean="0"/>
              <a:t>103,8%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7865" y="5877272"/>
            <a:ext cx="5256584" cy="653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28695,9тыс</a:t>
            </a:r>
            <a:r>
              <a:rPr lang="ru-RU" b="1" dirty="0" smtClean="0">
                <a:solidFill>
                  <a:schemeClr val="tx1"/>
                </a:solidFill>
              </a:rPr>
              <a:t>. рублей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200" b="1" i="0" u="none" strike="noStrike" baseline="0" dirty="0" smtClean="0">
                <a:latin typeface="Times New Roman"/>
              </a:rPr>
              <a:t>Структура налоговых и неналоговых доходов бюджета за </a:t>
            </a:r>
            <a:r>
              <a:rPr lang="ru-RU" sz="2200" b="1" i="0" u="none" strike="noStrike" baseline="0" dirty="0" smtClean="0">
                <a:latin typeface="Times New Roman"/>
              </a:rPr>
              <a:t>2019 </a:t>
            </a:r>
            <a:r>
              <a:rPr lang="ru-RU" sz="2200" b="1" i="0" u="none" strike="noStrike" baseline="0" dirty="0" smtClean="0">
                <a:latin typeface="Times New Roman"/>
              </a:rPr>
              <a:t>год</a:t>
            </a: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389090"/>
              </p:ext>
            </p:extLst>
          </p:nvPr>
        </p:nvGraphicFramePr>
        <p:xfrm>
          <a:off x="0" y="900000"/>
          <a:ext cx="8928992" cy="598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636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i="0" u="none" strike="noStrike" baseline="0" dirty="0" smtClean="0">
                <a:latin typeface="Times New Roman"/>
              </a:rPr>
              <a:t>Динамика поступления налога на доходы физических</a:t>
            </a:r>
            <a:br>
              <a:rPr lang="ru-RU" sz="2800" b="1" i="0" u="none" strike="noStrike" baseline="0" dirty="0" smtClean="0">
                <a:latin typeface="Times New Roman"/>
              </a:rPr>
            </a:br>
            <a:r>
              <a:rPr lang="ru-RU" sz="2800" b="1" i="0" u="none" strike="noStrike" baseline="0" dirty="0" smtClean="0">
                <a:latin typeface="Times New Roman"/>
              </a:rPr>
              <a:t>лиц в </a:t>
            </a:r>
            <a:r>
              <a:rPr lang="ru-RU" sz="2400" b="1" i="0" u="none" strike="noStrike" baseline="0" dirty="0" smtClean="0">
                <a:latin typeface="Times New Roman"/>
              </a:rPr>
              <a:t>бюджет</a:t>
            </a:r>
            <a:r>
              <a:rPr lang="ru-RU" sz="2800" b="1" i="0" u="none" strike="noStrike" baseline="0" dirty="0" smtClean="0">
                <a:latin typeface="Times New Roman"/>
              </a:rPr>
              <a:t> Покровского сельского поселения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246971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334786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3000"/>
                    </a14:imgEffect>
                    <a14:imgEffect>
                      <a14:colorTemperature colorTemp="8101"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25145"/>
            <a:ext cx="2483767" cy="165584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2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7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за </a:t>
            </a:r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b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441157"/>
              </p:ext>
            </p:extLst>
          </p:nvPr>
        </p:nvGraphicFramePr>
        <p:xfrm>
          <a:off x="0" y="1484313"/>
          <a:ext cx="9144000" cy="537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57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accent2"/>
          </a:solidFill>
        </p:spPr>
        <p:txBody>
          <a:bodyPr/>
          <a:lstStyle/>
          <a:p>
            <a:r>
              <a:rPr lang="ru-RU" sz="28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муниципальных программ </a:t>
            </a:r>
            <a:r>
              <a:rPr lang="ru-RU" sz="28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Покровского </a:t>
            </a:r>
            <a:r>
              <a:rPr lang="ru-RU" sz="28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сельского поселения за </a:t>
            </a:r>
            <a:r>
              <a:rPr lang="ru-RU" sz="28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8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717341"/>
              </p:ext>
            </p:extLst>
          </p:nvPr>
        </p:nvGraphicFramePr>
        <p:xfrm>
          <a:off x="-1" y="1268758"/>
          <a:ext cx="9252521" cy="7409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9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4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 муниципальной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Плановый показатель,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Фактический показатель,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Исполнение,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10819,5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10499,7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1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«Муниципальная политика»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46,7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46,7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99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45,4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45,4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1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«Социальная поддержка муниципальных</a:t>
                      </a:r>
                      <a:r>
                        <a:rPr lang="ru-RU" sz="1200" baseline="0" dirty="0" smtClean="0">
                          <a:latin typeface="+mn-lt"/>
                        </a:rPr>
                        <a:t> служащих, вышедших на пенсию</a:t>
                      </a:r>
                      <a:r>
                        <a:rPr lang="ru-RU" sz="1200" dirty="0" smtClean="0">
                          <a:latin typeface="+mn-lt"/>
                        </a:rPr>
                        <a:t>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257,2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257,1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9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«Обеспечение качественными коммунальными услугами населения и повышение уровня благоустройства территории Покровского сельского поселения»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18038,6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16937,8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9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«Обеспечение общественного порядка и противодействие терроризму, экстремизму, коррупции в Покровском сельском поселении»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27535"/>
                  </a:ext>
                </a:extLst>
              </a:tr>
              <a:tr h="5189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«Охрана окружающей среды и рациональное природопользование»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070375"/>
                  </a:ext>
                </a:extLst>
              </a:tr>
              <a:tr h="3914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«Развитие</a:t>
                      </a:r>
                      <a:r>
                        <a:rPr lang="ru-RU" sz="1200" baseline="0" dirty="0" smtClean="0">
                          <a:latin typeface="+mn-lt"/>
                        </a:rPr>
                        <a:t> молодежной политики в Покровском сельском поселении</a:t>
                      </a:r>
                      <a:r>
                        <a:rPr lang="ru-RU" sz="1200" dirty="0" smtClean="0">
                          <a:latin typeface="+mn-lt"/>
                        </a:rPr>
                        <a:t>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3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«Развитие физической культуры и сорта»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77,0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2128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+mn-lt"/>
                        </a:rPr>
                        <a:t>ИТОГО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29387,4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27899,0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94,9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30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3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b="1" cap="all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Georgia" panose="02040502050405020303" pitchFamily="18" charset="0"/>
              </a:rPr>
              <a:t>Разработчиком презентации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Georgia" panose="02040502050405020303" pitchFamily="18" charset="0"/>
              </a:rPr>
              <a:t>«Бюджет для граждан» по исполнению бюджета за  </a:t>
            </a:r>
            <a:r>
              <a:rPr lang="ru-RU" altLang="ru-RU" sz="2400" dirty="0" smtClean="0">
                <a:latin typeface="Georgia" panose="02040502050405020303" pitchFamily="18" charset="0"/>
              </a:rPr>
              <a:t>2019 </a:t>
            </a:r>
            <a:r>
              <a:rPr lang="ru-RU" altLang="ru-RU" sz="2400" dirty="0">
                <a:latin typeface="Georgia" panose="02040502050405020303" pitchFamily="18" charset="0"/>
              </a:rPr>
              <a:t>год является </a:t>
            </a:r>
            <a:endParaRPr lang="ru-RU" altLang="ru-RU" sz="2400" dirty="0" smtClean="0"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dirty="0">
              <a:latin typeface="Tahoma" panose="020B0604030504040204" pitchFamily="34" charset="0"/>
            </a:endParaRPr>
          </a:p>
          <a:p>
            <a:pPr>
              <a:defRPr/>
            </a:pPr>
            <a:r>
              <a:rPr lang="ru-RU" altLang="ru-RU" sz="1900" b="1" dirty="0">
                <a:latin typeface="Georgia" panose="02040502050405020303" pitchFamily="18" charset="0"/>
              </a:rPr>
              <a:t>Финансовый отдел Администрации </a:t>
            </a:r>
            <a:r>
              <a:rPr lang="ru-RU" altLang="ru-RU" sz="1900" b="1" dirty="0" smtClean="0">
                <a:latin typeface="Georgia" panose="02040502050405020303" pitchFamily="18" charset="0"/>
              </a:rPr>
              <a:t>Покровского </a:t>
            </a:r>
            <a:r>
              <a:rPr lang="ru-RU" altLang="ru-RU" sz="1900" b="1" dirty="0">
                <a:latin typeface="Georgia" panose="02040502050405020303" pitchFamily="18" charset="0"/>
              </a:rPr>
              <a:t>сельского поселения</a:t>
            </a:r>
          </a:p>
          <a:p>
            <a:pPr>
              <a:defRPr/>
            </a:pPr>
            <a:r>
              <a:rPr lang="ru-RU" altLang="ru-RU" sz="1900" b="1" dirty="0">
                <a:latin typeface="Georgia" panose="02040502050405020303" pitchFamily="18" charset="0"/>
              </a:rPr>
              <a:t>Начальник </a:t>
            </a:r>
            <a:r>
              <a:rPr lang="ru-RU" altLang="ru-RU" sz="1900" b="1" dirty="0" smtClean="0">
                <a:latin typeface="Georgia" panose="02040502050405020303" pitchFamily="18" charset="0"/>
              </a:rPr>
              <a:t>Наталья Викторовна Моисеенко</a:t>
            </a:r>
            <a:endParaRPr lang="ru-RU" altLang="ru-RU" sz="1900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ru-RU" altLang="ru-RU" sz="1900" b="1" dirty="0">
                <a:latin typeface="Georgia" panose="02040502050405020303" pitchFamily="18" charset="0"/>
              </a:rPr>
              <a:t>Наш адрес: </a:t>
            </a:r>
            <a:r>
              <a:rPr lang="ru-RU" altLang="ru-RU" sz="1900" i="1" dirty="0" smtClean="0">
                <a:latin typeface="Georgia" panose="02040502050405020303" pitchFamily="18" charset="0"/>
              </a:rPr>
              <a:t>346830, </a:t>
            </a:r>
            <a:r>
              <a:rPr lang="ru-RU" altLang="ru-RU" sz="1900" i="1" dirty="0">
                <a:latin typeface="Georgia" panose="02040502050405020303" pitchFamily="18" charset="0"/>
              </a:rPr>
              <a:t>Ростовская область, </a:t>
            </a:r>
            <a:r>
              <a:rPr lang="ru-RU" altLang="ru-RU" sz="1900" i="1" dirty="0" err="1">
                <a:latin typeface="Georgia" panose="02040502050405020303" pitchFamily="18" charset="0"/>
              </a:rPr>
              <a:t>Неклиновский</a:t>
            </a:r>
            <a:r>
              <a:rPr lang="ru-RU" altLang="ru-RU" sz="1900" i="1" dirty="0">
                <a:latin typeface="Georgia" panose="02040502050405020303" pitchFamily="18" charset="0"/>
              </a:rPr>
              <a:t> район</a:t>
            </a:r>
            <a:r>
              <a:rPr lang="ru-RU" altLang="ru-RU" sz="1900" dirty="0">
                <a:latin typeface="Georgia" panose="02040502050405020303" pitchFamily="18" charset="0"/>
              </a:rPr>
              <a:t/>
            </a:r>
            <a:br>
              <a:rPr lang="ru-RU" altLang="ru-RU" sz="1900" dirty="0">
                <a:latin typeface="Georgia" panose="02040502050405020303" pitchFamily="18" charset="0"/>
              </a:rPr>
            </a:br>
            <a:r>
              <a:rPr lang="ru-RU" altLang="ru-RU" sz="1900" i="1" dirty="0">
                <a:latin typeface="Georgia" panose="02040502050405020303" pitchFamily="18" charset="0"/>
              </a:rPr>
              <a:t>с. </a:t>
            </a:r>
            <a:r>
              <a:rPr lang="ru-RU" altLang="ru-RU" sz="1900" i="1" dirty="0" smtClean="0">
                <a:latin typeface="Georgia" panose="02040502050405020303" pitchFamily="18" charset="0"/>
              </a:rPr>
              <a:t>Покровское, улица Урицкого, 15</a:t>
            </a:r>
            <a:r>
              <a:rPr lang="ru-RU" altLang="ru-RU" sz="1900" dirty="0">
                <a:latin typeface="Georgia" panose="02040502050405020303" pitchFamily="18" charset="0"/>
              </a:rPr>
              <a:t/>
            </a:r>
            <a:br>
              <a:rPr lang="ru-RU" altLang="ru-RU" sz="1900" dirty="0">
                <a:latin typeface="Georgia" panose="02040502050405020303" pitchFamily="18" charset="0"/>
              </a:rPr>
            </a:br>
            <a:r>
              <a:rPr lang="ru-RU" altLang="ru-RU" sz="1900" b="1" i="1" dirty="0">
                <a:latin typeface="Georgia" panose="02040502050405020303" pitchFamily="18" charset="0"/>
              </a:rPr>
              <a:t>Телефон </a:t>
            </a:r>
            <a:r>
              <a:rPr lang="ru-RU" altLang="ru-RU" sz="1900" i="1" dirty="0">
                <a:latin typeface="Georgia" panose="02040502050405020303" pitchFamily="18" charset="0"/>
              </a:rPr>
              <a:t>: </a:t>
            </a:r>
            <a:r>
              <a:rPr lang="ru-RU" altLang="ru-RU" sz="1900" i="1" dirty="0" smtClean="0">
                <a:latin typeface="Georgia" panose="02040502050405020303" pitchFamily="18" charset="0"/>
              </a:rPr>
              <a:t>8-86347-2-05-77</a:t>
            </a:r>
            <a:r>
              <a:rPr lang="ru-RU" altLang="ru-RU" sz="1900" dirty="0">
                <a:latin typeface="Georgia" panose="02040502050405020303" pitchFamily="18" charset="0"/>
              </a:rPr>
              <a:t/>
            </a:r>
            <a:br>
              <a:rPr lang="ru-RU" altLang="ru-RU" sz="1900" dirty="0">
                <a:latin typeface="Georgia" panose="02040502050405020303" pitchFamily="18" charset="0"/>
              </a:rPr>
            </a:br>
            <a:r>
              <a:rPr lang="ru-RU" altLang="ru-RU" sz="1900" b="1" i="1" dirty="0">
                <a:latin typeface="Georgia" panose="02040502050405020303" pitchFamily="18" charset="0"/>
              </a:rPr>
              <a:t>Электронный адрес </a:t>
            </a:r>
            <a:r>
              <a:rPr lang="ru-RU" altLang="ru-RU" sz="1900" i="1" dirty="0">
                <a:latin typeface="Georgia" panose="02040502050405020303" pitchFamily="18" charset="0"/>
              </a:rPr>
              <a:t>: </a:t>
            </a:r>
            <a:r>
              <a:rPr lang="ru-RU" altLang="ru-RU" sz="1900" i="1" dirty="0" smtClean="0">
                <a:latin typeface="Georgia" panose="02040502050405020303" pitchFamily="18" charset="0"/>
              </a:rPr>
              <a:t>sp26276@donpac.ru</a:t>
            </a:r>
            <a:endParaRPr lang="ru-RU" altLang="ru-RU" sz="1900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1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1093</TotalTime>
  <Words>384</Words>
  <Application>Microsoft Office PowerPoint</Application>
  <PresentationFormat>Экран (4:3)</PresentationFormat>
  <Paragraphs>115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Batang</vt:lpstr>
      <vt:lpstr>Arial</vt:lpstr>
      <vt:lpstr>Arial Black</vt:lpstr>
      <vt:lpstr>Georgia</vt:lpstr>
      <vt:lpstr>Segoe UI</vt:lpstr>
      <vt:lpstr>Tahoma</vt:lpstr>
      <vt:lpstr>Times New Roman</vt:lpstr>
      <vt:lpstr>Trebuchet MS</vt:lpstr>
      <vt:lpstr>Wingdings 3</vt:lpstr>
      <vt:lpstr>Аспект</vt:lpstr>
      <vt:lpstr>Отчет об исполнении  бюджета Покровского сельского поселения Неклиновского района за 2019 год</vt:lpstr>
      <vt:lpstr>Основные параметры бюджета Покровского сельского поселения Неклиновского района за 2019 год</vt:lpstr>
      <vt:lpstr>В общем объеме доходов бюджета Покровского сельского поселения  Неклиновского района за 2019 год</vt:lpstr>
      <vt:lpstr>Структура налоговых и неналоговых доходов бюджета за 2019 год</vt:lpstr>
      <vt:lpstr>Динамика поступления налога на доходы физических лиц в бюджет Покровского сельского поселения</vt:lpstr>
      <vt:lpstr> Структура расходов бюджета за 2019 год </vt:lpstr>
      <vt:lpstr>Исполнение муниципальных программ Покровского сельского поселения за 2019 год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Михайловского сельского поселения Красносулинского района за 2016 год</dc:title>
  <dc:creator>Дело</dc:creator>
  <cp:lastModifiedBy>admin</cp:lastModifiedBy>
  <cp:revision>65</cp:revision>
  <dcterms:created xsi:type="dcterms:W3CDTF">2017-07-06T06:14:33Z</dcterms:created>
  <dcterms:modified xsi:type="dcterms:W3CDTF">2020-08-10T12:07:34Z</dcterms:modified>
</cp:coreProperties>
</file>