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1.jpeg" ContentType="image/jpeg"/>
  <Override PartName="/ppt/media/image10.png" ContentType="image/pn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40"/>
      <c:rotY val="3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0c226"/>
            </a:solidFill>
            <a:ln>
              <a:noFill/>
            </a:ln>
          </c:spPr>
          <c:explosion val="18"/>
          <c:dPt>
            <c:idx val="0"/>
            <c:spPr>
              <a:solidFill>
                <a:srgbClr val="80ac21"/>
              </a:solidFill>
              <a:ln>
                <a:noFill/>
              </a:ln>
            </c:spPr>
          </c:dPt>
          <c:dPt>
            <c:idx val="1"/>
            <c:spPr>
              <a:solidFill>
                <a:srgbClr val="4a8e1d"/>
              </a:solidFill>
              <a:ln>
                <a:noFill/>
              </a:ln>
            </c:spPr>
          </c:dPt>
          <c:dPt>
            <c:idx val="2"/>
            <c:spPr>
              <a:solidFill>
                <a:srgbClr val="cca41a"/>
              </a:solidFill>
              <a:ln>
                <a:noFill/>
              </a:ln>
            </c:spPr>
          </c:dPt>
          <c:dPt>
            <c:idx val="3"/>
            <c:spPr>
              <a:solidFill>
                <a:srgbClr val="cd5a15"/>
              </a:solidFill>
              <a:ln>
                <a:noFill/>
              </a:ln>
            </c:spPr>
          </c:dPt>
          <c:dPt>
            <c:idx val="4"/>
            <c:spPr>
              <a:solidFill>
                <a:srgbClr val="ae2917"/>
              </a:solidFill>
              <a:ln>
                <a:noFill/>
              </a:ln>
            </c:spPr>
          </c:dPt>
          <c:dPt>
            <c:idx val="5"/>
            <c:spPr>
              <a:solidFill>
                <a:srgbClr val="81774b"/>
              </a:solidFill>
              <a:ln>
                <a:noFill/>
              </a:ln>
            </c:spPr>
          </c:dPt>
          <c:dPt>
            <c:idx val="6"/>
            <c:spPr>
              <a:solidFill>
                <a:srgbClr val="b2d289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1"/>
            </c:dLbl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1"/>
            </c:dLbl>
            <c:dLbl>
              <c:idx val="4"/>
              <c:dLblPos val="bestFit"/>
              <c:showLegendKey val="0"/>
              <c:showVal val="1"/>
              <c:showCatName val="1"/>
              <c:showSerName val="0"/>
              <c:showPercent val="1"/>
            </c:dLbl>
            <c:dLbl>
              <c:idx val="5"/>
              <c:dLblPos val="bestFit"/>
              <c:showLegendKey val="0"/>
              <c:showVal val="1"/>
              <c:showCatName val="1"/>
              <c:showSerName val="0"/>
              <c:showPercent val="1"/>
            </c:dLbl>
            <c:dLbl>
              <c:idx val="6"/>
              <c:dLblPos val="bestFit"/>
              <c:showLegendKey val="0"/>
              <c:showVal val="1"/>
              <c:showCatName val="1"/>
              <c:showSerName val="0"/>
              <c:showPercent val="1"/>
            </c:dLbl>
            <c:dLblPos val="bestFit"/>
            <c:showLegendKey val="0"/>
            <c:showVal val="1"/>
            <c:showCatName val="1"/>
            <c:showSerName val="0"/>
            <c:showPercent val="1"/>
          </c:dLbls>
          <c:cat>
            <c:strRef>
              <c:f>categories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физ. Лиц</c:v>
                </c:pt>
                <c:pt idx="3">
                  <c:v>Земельный налог с организаций</c:v>
                </c:pt>
                <c:pt idx="4">
                  <c:v>Земельный налог с физ. лиц</c:v>
                </c:pt>
                <c:pt idx="5">
                  <c:v>Доходы от использования имущества</c:v>
                </c:pt>
                <c:pt idx="6">
                  <c:v>Доходы от продажи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8867.4</c:v>
                </c:pt>
                <c:pt idx="1">
                  <c:v>2908.4</c:v>
                </c:pt>
                <c:pt idx="2">
                  <c:v>1695.2</c:v>
                </c:pt>
                <c:pt idx="3">
                  <c:v>3339</c:v>
                </c:pt>
                <c:pt idx="4">
                  <c:v>4778.5</c:v>
                </c:pt>
                <c:pt idx="5">
                  <c:v>533</c:v>
                </c:pt>
                <c:pt idx="6">
                  <c:v>903.6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5"/>
      <c:rotY val="20"/>
      <c:rAngAx val="0"/>
      <c:perspective val="30"/>
    </c:view3D>
    <c:floor>
      <c:spPr>
        <a:noFill/>
        <a:ln w="12600">
          <a:solidFill>
            <a:srgbClr val="8b8b8b"/>
          </a:solidFill>
          <a:round/>
        </a:ln>
      </c:spPr>
    </c:floor>
    <c:backWall>
      <c:spPr>
        <a:noFill/>
        <a:ln w="12600">
          <a:solidFill>
            <a:srgbClr val="8b8b8b"/>
          </a:solidFill>
          <a:round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в тыс. рублей</c:v>
                </c:pt>
              </c:strCache>
            </c:strRef>
          </c:tx>
          <c:spPr>
            <a:solidFill>
              <a:srgbClr val="90c226"/>
            </a:solidFill>
            <a:ln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8279.4</c:v>
                </c:pt>
                <c:pt idx="1">
                  <c:v>8464.7</c:v>
                </c:pt>
                <c:pt idx="2">
                  <c:v>8867.4</c:v>
                </c:pt>
              </c:numCache>
            </c:numRef>
          </c:val>
        </c:ser>
        <c:gapWidth val="150"/>
        <c:shape val="cylinder"/>
        <c:axId val="80913330"/>
        <c:axId val="47247129"/>
        <c:axId val="0"/>
      </c:bar3DChart>
      <c:catAx>
        <c:axId val="8091333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600">
            <a:solidFill>
              <a:srgbClr val="8b8b8b"/>
            </a:solidFill>
            <a:round/>
          </a:ln>
        </c:spPr>
        <c:crossAx val="47247129"/>
        <c:crosses val="autoZero"/>
        <c:auto val="1"/>
        <c:lblAlgn val="ctr"/>
        <c:lblOffset val="100"/>
      </c:catAx>
      <c:valAx>
        <c:axId val="47247129"/>
        <c:scaling>
          <c:orientation val="minMax"/>
        </c:scaling>
        <c:delete val="1"/>
        <c:axPos val="l"/>
        <c:majorGridlines>
          <c:spPr>
            <a:ln w="12600">
              <a:solidFill>
                <a:srgbClr val="8b8b8b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80913330"/>
        <c:crosses val="autoZero"/>
      </c:valAx>
      <c:spPr>
        <a:noFill/>
        <a:ln w="12600">
          <a:solidFill>
            <a:srgbClr val="8b8b8b"/>
          </a:solidFill>
          <a:round/>
        </a:ln>
      </c:spPr>
    </c:plotArea>
    <c:plotVisOnly val="1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rotY val="0"/>
      <c:rAngAx val="0"/>
      <c:perspective val="30"/>
    </c:view3D>
    <c:floor>
      <c:spPr>
        <a:solidFill>
          <a:srgbClr val="d9d9d9"/>
        </a:solidFill>
        <a:ln>
          <a:noFill/>
        </a:ln>
      </c:spPr>
    </c:floor>
    <c:backWall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0c226"/>
            </a:solidFill>
            <a:ln>
              <a:noFill/>
            </a:ln>
          </c:spPr>
          <c:explosion val="0"/>
          <c:dPt>
            <c:idx val="0"/>
            <c:spPr>
              <a:solidFill>
                <a:srgbClr val="80ac21"/>
              </a:solidFill>
              <a:ln>
                <a:noFill/>
              </a:ln>
            </c:spPr>
          </c:dPt>
          <c:dPt>
            <c:idx val="1"/>
            <c:spPr>
              <a:solidFill>
                <a:srgbClr val="4a8e1d"/>
              </a:solidFill>
              <a:ln>
                <a:noFill/>
              </a:ln>
            </c:spPr>
          </c:dPt>
          <c:dPt>
            <c:idx val="2"/>
            <c:spPr>
              <a:solidFill>
                <a:srgbClr val="cca41a"/>
              </a:solidFill>
              <a:ln>
                <a:noFill/>
              </a:ln>
            </c:spPr>
          </c:dPt>
          <c:dPt>
            <c:idx val="3"/>
            <c:spPr>
              <a:solidFill>
                <a:srgbClr val="cd5a15"/>
              </a:solidFill>
              <a:ln>
                <a:noFill/>
              </a:ln>
            </c:spPr>
          </c:dPt>
          <c:dPt>
            <c:idx val="4"/>
            <c:spPr>
              <a:solidFill>
                <a:srgbClr val="ae2917"/>
              </a:solidFill>
              <a:ln>
                <a:noFill/>
              </a:ln>
            </c:spPr>
          </c:dPt>
          <c:dPt>
            <c:idx val="5"/>
            <c:spPr>
              <a:solidFill>
                <a:srgbClr val="81774b"/>
              </a:solidFill>
              <a:ln>
                <a:noFill/>
              </a:ln>
            </c:spPr>
          </c:dPt>
          <c:dPt>
            <c:idx val="6"/>
            <c:spPr>
              <a:solidFill>
                <a:srgbClr val="b2d289"/>
              </a:solidFill>
              <a:ln>
                <a:noFill/>
              </a:ln>
            </c:spPr>
          </c:dPt>
          <c:dPt>
            <c:idx val="7"/>
            <c:spPr>
              <a:solidFill>
                <a:srgbClr val="95bb89"/>
              </a:solidFill>
              <a:ln>
                <a:noFill/>
              </a:ln>
            </c:spPr>
          </c:dPt>
          <c:dPt>
            <c:idx val="8"/>
            <c:spPr>
              <a:solidFill>
                <a:srgbClr val="eccc88"/>
              </a:solidFill>
              <a:ln>
                <a:noFill/>
              </a:ln>
            </c:spPr>
          </c:dPt>
          <c:dPt>
            <c:idx val="9"/>
            <c:spPr>
              <a:solidFill>
                <a:srgbClr val="ff950e"/>
              </a:solidFill>
              <a:ln>
                <a:noFill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4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6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7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8"/>
              <c:dLblPos val="bestFit"/>
              <c:showLegendKey val="0"/>
              <c:showVal val="0"/>
              <c:showCatName val="0"/>
              <c:showSerName val="0"/>
              <c:showPercent val="1"/>
            </c:dLbl>
            <c:dLbl>
              <c:idx val="9"/>
              <c:dLblPos val="bestFit"/>
              <c:showLegendKey val="0"/>
              <c:showVal val="0"/>
              <c:showCatName val="0"/>
              <c:showSerName val="0"/>
              <c:showPercent val="1"/>
            </c:dLbl>
            <c:dLblPos val="bestFit"/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10"/>
                <c:pt idx="0">
                  <c:v>Общегосударственные расходы - 10114,2</c:v>
                </c:pt>
                <c:pt idx="1">
                  <c:v>Национальная безопасность и правоохранительная деятельность -24,5</c:v>
                </c:pt>
                <c:pt idx="2">
                  <c:v>жилищно-коммунальное хозяйство-17095,8</c:v>
                </c:pt>
                <c:pt idx="3">
                  <c:v>Национальная экономика -4199,5</c:v>
                </c:pt>
                <c:pt idx="4">
                  <c:v>Образование-61,7</c:v>
                </c:pt>
                <c:pt idx="5">
                  <c:v>Культура,кинематография -374,1</c:v>
                </c:pt>
                <c:pt idx="6">
                  <c:v>Социальная политика-273,0</c:v>
                </c:pt>
                <c:pt idx="7">
                  <c:v>Физическая культура и спорт -24,6</c:v>
                </c:pt>
                <c:pt idx="8">
                  <c:v>Дорожное хозяйство-4001,5</c:v>
                </c:pt>
                <c:pt idx="9">
                  <c:v>Межбюджетные трансферты -167,0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36.7</c:v>
                </c:pt>
                <c:pt idx="1">
                  <c:v>0.1</c:v>
                </c:pt>
                <c:pt idx="2">
                  <c:v>58.3</c:v>
                </c:pt>
                <c:pt idx="3">
                  <c:v>0.9</c:v>
                </c:pt>
                <c:pt idx="4">
                  <c:v>0.1</c:v>
                </c:pt>
                <c:pt idx="5">
                  <c:v>2</c:v>
                </c:pt>
                <c:pt idx="6">
                  <c:v>0.9</c:v>
                </c:pt>
                <c:pt idx="7">
                  <c:v>0.3</c:v>
                </c:pt>
                <c:pt idx="8">
                  <c:v>12.4</c:v>
                </c:pt>
                <c:pt idx="9">
                  <c:v>0.9</c:v>
                </c:pt>
              </c:numCache>
            </c:numRef>
          </c:val>
        </c:ser>
      </c:pie3DChart>
      <c:spPr>
        <a:solidFill>
          <a:srgbClr val="d9d9d9"/>
        </a:solidFill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V="1">
            <a:off x="571320" y="826200"/>
            <a:ext cx="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768240" y="6470640"/>
            <a:ext cx="1615320" cy="27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000" strike="noStrike">
                <a:solidFill>
                  <a:srgbClr val="0d0d0d"/>
                </a:solidFill>
                <a:latin typeface="Tw Cen MT Condensed"/>
              </a:rPr>
              <a:t>19.5.21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632040" y="6470640"/>
            <a:ext cx="4425840" cy="2739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128080" y="6470640"/>
            <a:ext cx="729720" cy="27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CA8E031-56AB-4DE6-A14E-8FC9E1072CD2}" type="slidenum">
              <a:rPr lang="ru-RU" sz="1000" strike="noStrike">
                <a:solidFill>
                  <a:srgbClr val="0d0d0d"/>
                </a:solidFill>
                <a:latin typeface="Tw Cen MT Condensed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Tw Cen MT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200"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200"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200"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 flipV="1">
            <a:off x="571320" y="826200"/>
            <a:ext cx="0" cy="9144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768240" y="6470640"/>
            <a:ext cx="1615320" cy="27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000" strike="noStrike">
                <a:solidFill>
                  <a:srgbClr val="0d0d0d"/>
                </a:solidFill>
                <a:latin typeface="Tw Cen MT Condensed"/>
              </a:rPr>
              <a:t>19.5.21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3632040" y="6470640"/>
            <a:ext cx="4425840" cy="2739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8128080" y="6470640"/>
            <a:ext cx="729720" cy="273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34B61D1-27E4-4FE8-A3B1-50E4B8C44D26}" type="slidenum">
              <a:rPr lang="ru-RU" sz="1000" strike="noStrike">
                <a:solidFill>
                  <a:srgbClr val="0d0d0d"/>
                </a:solidFill>
                <a:latin typeface="Tw Cen MT Condensed"/>
              </a:rPr>
              <a:t>&lt;номер&gt;</a:t>
            </a:fld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Tw Cen MT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200">
                <a:latin typeface="Tw Cen MT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200">
                <a:latin typeface="Tw Cen MT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200">
                <a:latin typeface="Tw Cen MT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Tw Cen MT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" descr=""/>
          <p:cNvPicPr/>
          <p:nvPr/>
        </p:nvPicPr>
        <p:blipFill>
          <a:blip r:embed="rId1"/>
          <a:stretch/>
        </p:blipFill>
        <p:spPr>
          <a:xfrm>
            <a:off x="14760" y="-7920"/>
            <a:ext cx="9127800" cy="68565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4760" y="260640"/>
            <a:ext cx="9127800" cy="65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5400" strike="noStrike">
                <a:solidFill>
                  <a:srgbClr val="ffffff"/>
                </a:solidFill>
                <a:latin typeface="Arial Black"/>
                <a:ea typeface="바탕"/>
              </a:rPr>
              <a:t>Отчет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5400" strike="noStrike">
                <a:solidFill>
                  <a:srgbClr val="ffffff"/>
                </a:solidFill>
                <a:latin typeface="Arial Black"/>
                <a:ea typeface="바탕"/>
              </a:rPr>
              <a:t>об исполнении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5400" strike="noStrike">
                <a:solidFill>
                  <a:srgbClr val="ffffff"/>
                </a:solidFill>
                <a:latin typeface="Arial Black"/>
                <a:ea typeface="바탕"/>
              </a:rPr>
              <a:t>бюджета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5400" strike="noStrike">
                <a:solidFill>
                  <a:srgbClr val="ffffff"/>
                </a:solidFill>
                <a:latin typeface="Arial Black"/>
                <a:ea typeface="바탕"/>
              </a:rPr>
              <a:t>Покровского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5400" strike="noStrike">
                <a:solidFill>
                  <a:srgbClr val="ffffff"/>
                </a:solidFill>
                <a:latin typeface="Arial Black"/>
                <a:ea typeface="바탕"/>
              </a:rPr>
              <a:t>сельского поселения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5400" strike="noStrike">
                <a:solidFill>
                  <a:srgbClr val="ffffff"/>
                </a:solidFill>
                <a:latin typeface="Arial Black"/>
                <a:ea typeface="바탕"/>
              </a:rPr>
              <a:t>Неклиновского района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5400" strike="noStrike">
                <a:solidFill>
                  <a:srgbClr val="ffffff"/>
                </a:solidFill>
                <a:latin typeface="Arial Black"/>
                <a:ea typeface="바탕"/>
              </a:rPr>
              <a:t>за 2020 год</a:t>
            </a:r>
            <a:endParaRPr/>
          </a:p>
        </p:txBody>
      </p:sp>
    </p:spTree>
  </p:cSld>
  <p:transition spd="slow">
    <p:wipe dir="l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9142560" cy="1967040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trike="noStrike">
                <a:solidFill>
                  <a:srgbClr val="ffffff"/>
                </a:solidFill>
                <a:latin typeface="Trebuchet MS"/>
                <a:ea typeface="DejaVu Sans"/>
              </a:rPr>
              <a:t>Основные параметры бюджета Покровского сельского поселения за 2020 год</a:t>
            </a:r>
            <a:endParaRPr/>
          </a:p>
          <a:p>
            <a:pPr>
              <a:lnSpc>
                <a:spcPts val="42"/>
              </a:lnSpc>
            </a:pPr>
            <a:endParaRPr/>
          </a:p>
        </p:txBody>
      </p:sp>
      <p:graphicFrame>
        <p:nvGraphicFramePr>
          <p:cNvPr id="83" name="Table 2"/>
          <p:cNvGraphicFramePr/>
          <p:nvPr/>
        </p:nvGraphicFramePr>
        <p:xfrm>
          <a:off x="0" y="1600200"/>
          <a:ext cx="9142560" cy="5139720"/>
        </p:xfrm>
        <a:graphic>
          <a:graphicData uri="http://schemas.openxmlformats.org/drawingml/2006/table">
            <a:tbl>
              <a:tblPr/>
              <a:tblGrid>
                <a:gridCol w="2411640"/>
                <a:gridCol w="2160000"/>
                <a:gridCol w="2286000"/>
                <a:gridCol w="2285280"/>
              </a:tblGrid>
              <a:tr h="667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Наименование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показателя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Уточненный план,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тыс. рублей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Исполнение,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тыс. рублей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%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solidFill>
                            <a:srgbClr val="ffffff"/>
                          </a:solidFill>
                          <a:latin typeface="Segoe UI"/>
                        </a:rPr>
                        <a:t>исполнения</a:t>
                      </a:r>
                      <a:endParaRPr/>
                    </a:p>
                  </a:txBody>
                  <a:tcPr/>
                </a:tc>
              </a:tr>
              <a:tr h="451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33298,6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35929,6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107,9</a:t>
                      </a:r>
                      <a:endParaRPr/>
                    </a:p>
                  </a:txBody>
                  <a:tcPr/>
                </a:tc>
              </a:tr>
              <a:tr h="451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в том числе: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1112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ru-RU" strike="noStrike">
                          <a:solidFill>
                            <a:srgbClr val="000000"/>
                          </a:solidFill>
                          <a:latin typeface="Segoe UI"/>
                        </a:rPr>
                        <a:t>Налоговые и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ru-RU" strike="noStrike">
                          <a:solidFill>
                            <a:srgbClr val="000000"/>
                          </a:solidFill>
                          <a:latin typeface="Segoe UI"/>
                        </a:rPr>
                        <a:t>неналоговые 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20394,1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23025,1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112,9</a:t>
                      </a:r>
                      <a:endParaRPr/>
                    </a:p>
                  </a:txBody>
                  <a:tcPr/>
                </a:tc>
              </a:tr>
              <a:tr h="778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ru-RU" strike="noStrike">
                          <a:solidFill>
                            <a:srgbClr val="000000"/>
                          </a:solidFill>
                          <a:latin typeface="Segoe UI"/>
                        </a:rPr>
                        <a:t>Безвозмездные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i="1" lang="ru-RU" strike="noStrike">
                          <a:solidFill>
                            <a:srgbClr val="000000"/>
                          </a:solidFill>
                          <a:latin typeface="Segoe UI"/>
                        </a:rPr>
                        <a:t>поступления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12904,5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12904,5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  <a:endParaRPr/>
                    </a:p>
                  </a:txBody>
                  <a:tcPr/>
                </a:tc>
              </a:tr>
              <a:tr h="451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Segoe UI"/>
                        </a:rPr>
                        <a:t>РАСХОДЫ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35782,2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32334,4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90,4</a:t>
                      </a:r>
                      <a:endParaRPr/>
                    </a:p>
                  </a:txBody>
                  <a:tcPr/>
                </a:tc>
              </a:tr>
              <a:tr h="45108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778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Segoe UI"/>
                        </a:rPr>
                        <a:t>ДЕФИЦИТ (-),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Segoe UI"/>
                        </a:rPr>
                        <a:t>ПРОФИЦИТ ( + 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- 2483,6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trike="noStrike">
                          <a:solidFill>
                            <a:srgbClr val="000000"/>
                          </a:solidFill>
                          <a:latin typeface="Trebuchet MS"/>
                        </a:rPr>
                        <a:t>3595,2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"/>
          <p:cNvPicPr/>
          <p:nvPr/>
        </p:nvPicPr>
        <p:blipFill>
          <a:blip r:embed="rId2"/>
          <a:stretch/>
        </p:blipFill>
        <p:spPr>
          <a:xfrm>
            <a:off x="7560" y="1412640"/>
            <a:ext cx="4059000" cy="338292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0" y="0"/>
            <a:ext cx="9142560" cy="1416240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  <a:ea typeface="DejaVu Sans"/>
              </a:rPr>
              <a:t>В общем объеме доходов бюджета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  <a:ea typeface="DejaVu Sans"/>
              </a:rPr>
              <a:t>Покровского сельского поселения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ts val="43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  <a:ea typeface="DejaVu Sans"/>
              </a:rPr>
              <a:t>за 2020 год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 rot="16200000">
            <a:off x="5421240" y="2436840"/>
            <a:ext cx="1033920" cy="5180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6084000" y="2291400"/>
            <a:ext cx="2734920" cy="2014920"/>
          </a:xfrm>
          <a:prstGeom prst="roundRect">
            <a:avLst>
              <a:gd name="adj" fmla="val 13805"/>
            </a:avLst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Безвозмездные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поступления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12904,5 тыс. рублей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100 %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2555640" y="2291400"/>
            <a:ext cx="2734920" cy="2014920"/>
          </a:xfrm>
          <a:prstGeom prst="roundRect">
            <a:avLst>
              <a:gd name="adj" fmla="val 13805"/>
            </a:avLst>
          </a:prstGeom>
          <a:ln>
            <a:solidFill>
              <a:srgbClr val="be4b48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Налоговые 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неналоговые доходы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23025,1тыс. рублей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112,9%</a:t>
            </a:r>
            <a:endParaRPr/>
          </a:p>
        </p:txBody>
      </p:sp>
      <p:sp>
        <p:nvSpPr>
          <p:cNvPr id="89" name="CustomShape 5"/>
          <p:cNvSpPr/>
          <p:nvPr/>
        </p:nvSpPr>
        <p:spPr>
          <a:xfrm>
            <a:off x="3348000" y="5877360"/>
            <a:ext cx="5255280" cy="652320"/>
          </a:xfrm>
          <a:prstGeom prst="roundRect">
            <a:avLst>
              <a:gd name="adj" fmla="val 13805"/>
            </a:avLst>
          </a:prstGeom>
          <a:ln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rebuchet MS"/>
                <a:ea typeface="DejaVu Sans"/>
              </a:rPr>
              <a:t>35929,6 тыс. рублей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2560" cy="763200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200" strike="noStrike">
                <a:solidFill>
                  <a:srgbClr val="ffffff"/>
                </a:solidFill>
                <a:latin typeface="Times New Roman"/>
                <a:ea typeface="DejaVu Sans"/>
              </a:rPr>
              <a:t>Структура налоговых и неналоговых доходов бюджета за 2020 год</a:t>
            </a:r>
            <a:endParaRPr/>
          </a:p>
        </p:txBody>
      </p:sp>
      <p:graphicFrame>
        <p:nvGraphicFramePr>
          <p:cNvPr id="91" name="Объект 3"/>
          <p:cNvGraphicFramePr/>
          <p:nvPr/>
        </p:nvGraphicFramePr>
        <p:xfrm>
          <a:off x="0" y="900000"/>
          <a:ext cx="8927640" cy="598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142560" cy="1051200"/>
          </a:xfrm>
          <a:prstGeom prst="rect">
            <a:avLst/>
          </a:prstGeom>
          <a:solidFill>
            <a:srgbClr val="54a021"/>
          </a:solidFill>
          <a:ln w="19080">
            <a:solidFill>
              <a:srgbClr val="3e761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  <a:ea typeface="DejaVu Sans"/>
              </a:rPr>
              <a:t>Динамика поступления налога на доходы физических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800" strike="noStrike">
                <a:solidFill>
                  <a:srgbClr val="ffffff"/>
                </a:solidFill>
                <a:latin typeface="Times New Roman"/>
                <a:ea typeface="DejaVu Sans"/>
              </a:rPr>
              <a:t>лиц в </a:t>
            </a:r>
            <a:r>
              <a:rPr b="1" lang="ru-RU" sz="2400" strike="noStrike">
                <a:solidFill>
                  <a:srgbClr val="ffffff"/>
                </a:solidFill>
                <a:latin typeface="Times New Roman"/>
                <a:ea typeface="DejaVu Sans"/>
              </a:rPr>
              <a:t>бюджет</a:t>
            </a:r>
            <a:r>
              <a:rPr b="1" lang="ru-RU" sz="2800" strike="noStrike">
                <a:solidFill>
                  <a:srgbClr val="ffffff"/>
                </a:solidFill>
                <a:latin typeface="Times New Roman"/>
                <a:ea typeface="DejaVu Sans"/>
              </a:rPr>
              <a:t> Покровского сельского поселения</a:t>
            </a:r>
            <a:endParaRPr/>
          </a:p>
        </p:txBody>
      </p:sp>
      <p:graphicFrame>
        <p:nvGraphicFramePr>
          <p:cNvPr id="93" name="Объект 5"/>
          <p:cNvGraphicFramePr/>
          <p:nvPr/>
        </p:nvGraphicFramePr>
        <p:xfrm>
          <a:off x="0" y="1052640"/>
          <a:ext cx="9142560" cy="580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>
            <a:off x="0" y="1484640"/>
            <a:ext cx="3346560" cy="295092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"/>
          <p:cNvPicPr/>
          <p:nvPr/>
        </p:nvPicPr>
        <p:blipFill>
          <a:blip r:embed="rId3"/>
          <a:stretch/>
        </p:blipFill>
        <p:spPr>
          <a:xfrm>
            <a:off x="0" y="4725000"/>
            <a:ext cx="2482200" cy="165456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2000"/>
              </a:schemeClr>
            </a:glow>
            <a:outerShdw algn="ctr" dir="2700000" dist="35921" rotWithShape="0">
              <a:schemeClr val="bg2"/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0"/>
            <a:ext cx="9142560" cy="1483200"/>
          </a:xfrm>
          <a:prstGeom prst="rect">
            <a:avLst/>
          </a:prstGeom>
          <a:solidFill>
            <a:srgbClr val="54a02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3100" strike="noStrike">
                <a:solidFill>
                  <a:srgbClr val="ffffff"/>
                </a:solidFill>
                <a:latin typeface="Times New Roman"/>
                <a:ea typeface="DejaVu Sans"/>
              </a:rPr>
              <a:t>Структура расходов бюджета за 2020 год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97" name="Объект 3"/>
          <p:cNvGraphicFramePr/>
          <p:nvPr/>
        </p:nvGraphicFramePr>
        <p:xfrm>
          <a:off x="0" y="1484280"/>
          <a:ext cx="9142560" cy="537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9142560" cy="1267200"/>
          </a:xfrm>
          <a:prstGeom prst="rect">
            <a:avLst/>
          </a:prstGeom>
          <a:solidFill>
            <a:srgbClr val="54a02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Trebuchet MS"/>
                <a:ea typeface="DejaVu Sans"/>
              </a:rPr>
              <a:t>ИСПОЛНЕНИЕ МУНИЦИПАЛЬНЫХ ПРОГРАММ ПОКРОВСКОГО СЕЛЬСКОГО ПОСЕЛЕНИЯ ЗА 2020 ГОД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99" name="Table 2"/>
          <p:cNvGraphicFramePr/>
          <p:nvPr/>
        </p:nvGraphicFramePr>
        <p:xfrm>
          <a:off x="0" y="1268640"/>
          <a:ext cx="9250920" cy="8249400"/>
        </p:xfrm>
        <a:graphic>
          <a:graphicData uri="http://schemas.openxmlformats.org/drawingml/2006/table">
            <a:tbl>
              <a:tblPr/>
              <a:tblGrid>
                <a:gridCol w="3977640"/>
                <a:gridCol w="1988640"/>
                <a:gridCol w="1729440"/>
                <a:gridCol w="1555560"/>
              </a:tblGrid>
              <a:tr h="10155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муниципальной программы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показатель,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Фактический показатель,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рублей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Исполнение,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4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/>
                    </a:p>
                  </a:txBody>
                  <a:tcPr/>
                </a:tc>
              </a:tr>
              <a:tr h="667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9769,7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9684,7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99,1</a:t>
                      </a:r>
                      <a:endParaRPr/>
                    </a:p>
                  </a:txBody>
                  <a:tcPr/>
                </a:tc>
              </a:tr>
              <a:tr h="584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«Муниципальная политика»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88,2</a:t>
                      </a:r>
                      <a:endParaRPr/>
                    </a:p>
                  </a:txBody>
                  <a:tcPr/>
                </a:tc>
              </a:tr>
              <a:tr h="979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51,6</a:t>
                      </a:r>
                      <a:endParaRPr/>
                    </a:p>
                  </a:txBody>
                  <a:tcPr/>
                </a:tc>
              </a:tr>
              <a:tr h="584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«Социальная поддержка муниципальных служащих, вышедших на пенсию»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272,9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/>
                </a:tc>
              </a:tr>
              <a:tr h="858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«Обеспечение качественными коммунальными услугами населения и повышение уровня благоустройства территории Покровского сельского поселения»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17141,2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14615,4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85,3</a:t>
                      </a:r>
                      <a:endParaRPr/>
                    </a:p>
                  </a:txBody>
                  <a:tcPr/>
                </a:tc>
              </a:tr>
              <a:tr h="667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«Обеспечение общественного порядка и противодействие терроризму, экстремизму, коррупции в Покровском сельском поселении»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76,9</a:t>
                      </a:r>
                      <a:endParaRPr/>
                    </a:p>
                  </a:txBody>
                  <a:tcPr/>
                </a:tc>
              </a:tr>
              <a:tr h="512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«Охрана окружающей среды и рациональное природопользование»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475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«Развитие молодежной политики в Покровском сельском поселении»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  <a:endParaRPr/>
                    </a:p>
                  </a:txBody>
                  <a:tcPr/>
                </a:tc>
              </a:tr>
              <a:tr h="617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«Развитие физической культуры и сорта»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667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«Развитие транспортной инфраструктуры и повышение безопасности дорожного движения в Покровском сельском поселении»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4001,5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4001,5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/>
                </a:tc>
              </a:tr>
              <a:tr h="618480">
                <a:tc>
                  <a:txBody>
                    <a:bodyPr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31394,1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28702,5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91,4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09480" y="609480"/>
            <a:ext cx="6346440" cy="1319400"/>
          </a:xfrm>
          <a:prstGeom prst="rect">
            <a:avLst/>
          </a:prstGeom>
          <a:solidFill>
            <a:srgbClr val="54a02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100" strike="noStrike">
                <a:solidFill>
                  <a:srgbClr val="ffffff"/>
                </a:solidFill>
                <a:latin typeface="Times New Roman"/>
                <a:ea typeface="DejaVu Sans"/>
              </a:rPr>
              <a:t>СПАСИБО ЗА ВНИМАНИЕ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609480" y="2160720"/>
            <a:ext cx="6346440" cy="3879360"/>
          </a:xfrm>
          <a:prstGeom prst="rect">
            <a:avLst/>
          </a:prstGeom>
          <a:solidFill>
            <a:srgbClr val="d6d0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404040"/>
                </a:solidFill>
                <a:latin typeface="Georgia"/>
                <a:ea typeface="DejaVu Sans"/>
              </a:rPr>
              <a:t>Разработчиком презентации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404040"/>
                </a:solidFill>
                <a:latin typeface="Georgia"/>
                <a:ea typeface="DejaVu Sans"/>
              </a:rPr>
              <a:t>«Бюджет для граждан» по исполнению бюджета за  2020год является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Финансовый отдел Администрации Покровского сельского поселения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Начальник Наталья Викторовна Моисеенко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Наш адрес: </a:t>
            </a:r>
            <a:r>
              <a:rPr i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346830, Ростовская область, Неклиновский район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i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с. Покровское, улица Урицкого, 15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i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Телефон </a:t>
            </a:r>
            <a:r>
              <a:rPr i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: 8-86347-2-05-77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i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Электронный адрес </a:t>
            </a:r>
            <a:r>
              <a:rPr i="1" lang="ru-RU" sz="1900" strike="noStrike">
                <a:solidFill>
                  <a:srgbClr val="404040"/>
                </a:solidFill>
                <a:latin typeface="Georgia"/>
                <a:ea typeface="DejaVu Sans"/>
              </a:rPr>
              <a:t>: sp26276@donpac.ru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5692</TotalTime>
  <Application>LibreOffice/4.4.2.2$Windows_x86 LibreOffice_project/c4c7d32d0d49397cad38d62472b0bc8acff48dd6</Application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2017-07-06T06:14:33Z</dcterms:created>
  <dc:creator>Дело</dc:creator>
  <dc:language>ru-RU</dc:language>
  <dcterms:modified xsi:type="dcterms:W3CDTF">2021-05-19T10:59:19Z</dcterms:modified>
  <cp:revision>83</cp:revision>
  <dc:title>Отчет об исполнении бюджета Михайловского сельского поселения Красносулинского района за 2016 год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