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4122" r:id="rId2"/>
    <p:sldMasterId id="2147484231" r:id="rId3"/>
    <p:sldMasterId id="2147484267" r:id="rId4"/>
  </p:sldMasterIdLst>
  <p:notesMasterIdLst>
    <p:notesMasterId r:id="rId11"/>
  </p:notesMasterIdLst>
  <p:sldIdLst>
    <p:sldId id="423" r:id="rId5"/>
    <p:sldId id="563" r:id="rId6"/>
    <p:sldId id="554" r:id="rId7"/>
    <p:sldId id="562" r:id="rId8"/>
    <p:sldId id="564" r:id="rId9"/>
    <p:sldId id="553" r:id="rId10"/>
  </p:sldIdLst>
  <p:sldSz cx="12192000" cy="6858000"/>
  <p:notesSz cx="709930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E7685B"/>
    <a:srgbClr val="A9D18E"/>
    <a:srgbClr val="008000"/>
    <a:srgbClr val="79C68B"/>
    <a:srgbClr val="FFCB2F"/>
    <a:srgbClr val="A3AB4B"/>
    <a:srgbClr val="6FA655"/>
    <a:srgbClr val="F4CAA9"/>
    <a:srgbClr val="E6B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930" autoAdjust="0"/>
    <p:restoredTop sz="96408" autoAdjust="0"/>
  </p:normalViewPr>
  <p:slideViewPr>
    <p:cSldViewPr snapToGrid="0">
      <p:cViewPr>
        <p:scale>
          <a:sx n="113" d="100"/>
          <a:sy n="11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624922944784883E-2"/>
          <c:y val="8.4326020785806005E-2"/>
          <c:w val="0.91730233956831453"/>
          <c:h val="0.887001216941082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Запас ВС РФ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52000">
                  <a:schemeClr val="bg1">
                    <a:lumMod val="75000"/>
                    <a:alpha val="4800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gradFill>
                <a:gsLst>
                  <a:gs pos="56000">
                    <a:srgbClr val="008000">
                      <a:alpha val="69000"/>
                    </a:srgbClr>
                  </a:gs>
                  <a:gs pos="0">
                    <a:srgbClr val="7C9B3F">
                      <a:alpha val="78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73000"/>
                    </a:schemeClr>
                  </a:gs>
                </a:gsLst>
                <a:lin ang="96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E-4E5B-9330-9F2D9B0E39B1}"/>
              </c:ext>
            </c:extLst>
          </c:dPt>
          <c:dPt>
            <c:idx val="1"/>
            <c:spPr>
              <a:gradFill>
                <a:gsLst>
                  <a:gs pos="51000">
                    <a:srgbClr val="7030A0"/>
                  </a:gs>
                  <a:gs pos="0">
                    <a:srgbClr val="B686DA"/>
                  </a:gs>
                  <a:gs pos="100000">
                    <a:srgbClr val="B686DA"/>
                  </a:gs>
                </a:gsLst>
                <a:lin ang="14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3E-4E5B-9330-9F2D9B0E39B1}"/>
              </c:ext>
            </c:extLst>
          </c:dPt>
          <c:dPt>
            <c:idx val="2"/>
            <c:spPr>
              <a:gradFill>
                <a:gsLst>
                  <a:gs pos="0">
                    <a:schemeClr val="accent4">
                      <a:lumMod val="40000"/>
                      <a:lumOff val="60000"/>
                      <a:alpha val="78000"/>
                    </a:schemeClr>
                  </a:gs>
                  <a:gs pos="52000">
                    <a:schemeClr val="accent4">
                      <a:lumMod val="60000"/>
                      <a:lumOff val="40000"/>
                      <a:alpha val="72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52000"/>
                    </a:schemeClr>
                  </a:gs>
                </a:gsLst>
                <a:lin ang="108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3E-4E5B-9330-9F2D9B0E39B1}"/>
              </c:ext>
            </c:extLst>
          </c:dPt>
          <c:dPt>
            <c:idx val="3"/>
            <c:spPr>
              <a:gradFill>
                <a:gsLst>
                  <a:gs pos="0">
                    <a:schemeClr val="accent2">
                      <a:lumMod val="20000"/>
                      <a:lumOff val="80000"/>
                      <a:alpha val="80000"/>
                    </a:schemeClr>
                  </a:gs>
                  <a:gs pos="52000">
                    <a:schemeClr val="accent2">
                      <a:lumMod val="60000"/>
                      <a:lumOff val="40000"/>
                      <a:alpha val="79000"/>
                    </a:schemeClr>
                  </a:gs>
                  <a:gs pos="100000">
                    <a:schemeClr val="accent2">
                      <a:lumMod val="75000"/>
                      <a:alpha val="70000"/>
                    </a:schemeClr>
                  </a:gs>
                </a:gsLst>
                <a:lin ang="120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3E-4E5B-9330-9F2D9B0E39B1}"/>
              </c:ext>
            </c:extLst>
          </c:dPt>
          <c:dPt>
            <c:idx val="4"/>
            <c:spPr>
              <a:gradFill>
                <a:gsLst>
                  <a:gs pos="0">
                    <a:schemeClr val="accent5">
                      <a:lumMod val="75000"/>
                      <a:alpha val="75000"/>
                    </a:schemeClr>
                  </a:gs>
                  <a:gs pos="52000">
                    <a:schemeClr val="accent5">
                      <a:lumMod val="60000"/>
                      <a:lumOff val="40000"/>
                      <a:alpha val="8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78000"/>
                    </a:schemeClr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3E-4E5B-9330-9F2D9B0E39B1}"/>
              </c:ext>
            </c:extLst>
          </c:dPt>
          <c:cat>
            <c:strRef>
              <c:f>Лист1!$A$2:$A$6</c:f>
              <c:strCache>
                <c:ptCount val="5"/>
                <c:pt idx="0">
                  <c:v>Военная служба</c:v>
                </c:pt>
                <c:pt idx="1">
                  <c:v>военные сборы</c:v>
                </c:pt>
                <c:pt idx="2">
                  <c:v>УЦ</c:v>
                </c:pt>
                <c:pt idx="3">
                  <c:v>Военные кафедры</c:v>
                </c:pt>
                <c:pt idx="4">
                  <c:v>Контракчики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3E-4E5B-9330-9F2D9B0E39B1}"/>
            </c:ext>
          </c:extLst>
        </c:ser>
        <c:dLbls/>
        <c:firstSliceAng val="156"/>
        <c:holeSize val="57"/>
      </c:doughnutChart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98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2" rIns="99046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6171"/>
            <a:ext cx="5679440" cy="4030504"/>
          </a:xfrm>
          <a:prstGeom prst="rect">
            <a:avLst/>
          </a:prstGeom>
        </p:spPr>
        <p:txBody>
          <a:bodyPr vert="horz" lIns="99046" tIns="49522" rIns="99046" bIns="495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B898A-C2F5-4269-9B60-8FB5C4B379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62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0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1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44" y="2130827"/>
            <a:ext cx="10363517" cy="14706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485" y="3887117"/>
            <a:ext cx="8535035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609355" indent="0" algn="ctr">
              <a:buNone/>
              <a:defRPr/>
            </a:lvl2pPr>
            <a:lvl3pPr marL="1218714" indent="0" algn="ctr">
              <a:buNone/>
              <a:defRPr/>
            </a:lvl3pPr>
            <a:lvl4pPr marL="1828070" indent="0" algn="ctr">
              <a:buNone/>
              <a:defRPr/>
            </a:lvl4pPr>
            <a:lvl5pPr marL="2437426" indent="0" algn="ctr">
              <a:buNone/>
              <a:defRPr/>
            </a:lvl5pPr>
            <a:lvl6pPr marL="3046781" indent="0" algn="ctr">
              <a:buNone/>
              <a:defRPr/>
            </a:lvl6pPr>
            <a:lvl7pPr marL="3656135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787-5C25-447D-841A-8261BBFFFEA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50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FA65-E7E2-4106-986B-271E8962A2B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3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19" y="4407659"/>
            <a:ext cx="10363516" cy="136059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19" y="2907407"/>
            <a:ext cx="10363516" cy="1500255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55" indent="0">
              <a:buNone/>
              <a:defRPr sz="2400"/>
            </a:lvl2pPr>
            <a:lvl3pPr marL="1218714" indent="0">
              <a:buNone/>
              <a:defRPr sz="2100"/>
            </a:lvl3pPr>
            <a:lvl4pPr marL="1828070" indent="0">
              <a:buNone/>
              <a:defRPr sz="1900"/>
            </a:lvl4pPr>
            <a:lvl5pPr marL="2437426" indent="0">
              <a:buNone/>
              <a:defRPr sz="1900"/>
            </a:lvl5pPr>
            <a:lvl6pPr marL="3046781" indent="0">
              <a:buNone/>
              <a:defRPr sz="1900"/>
            </a:lvl6pPr>
            <a:lvl7pPr marL="3656135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E342-5751-45F5-A0A8-FEFE6D0C738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10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98" y="1599712"/>
            <a:ext cx="5383865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524" y="1599712"/>
            <a:ext cx="5385981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1FDC-F2EB-4550-BB04-1F763F60701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33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96" y="1534111"/>
            <a:ext cx="5385981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96" y="2175264"/>
            <a:ext cx="5385981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14" y="1534111"/>
            <a:ext cx="5388097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14" y="2175264"/>
            <a:ext cx="5388097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014A-47B6-4149-8F94-A218576ABBB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02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9DFB-3FD7-476A-80A0-4C15039EBF0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4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ED94-ADB1-4623-B51B-BF1D6FED816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95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905" y="272968"/>
            <a:ext cx="6816600" cy="585289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456A-6FC3-4F24-854B-81DBA91AAA3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2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30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304" y="613647"/>
            <a:ext cx="7316045" cy="4113529"/>
          </a:xfrm>
        </p:spPr>
        <p:txBody>
          <a:bodyPr/>
          <a:lstStyle>
            <a:lvl1pPr marL="0" indent="0">
              <a:buNone/>
              <a:defRPr sz="4300"/>
            </a:lvl1pPr>
            <a:lvl2pPr marL="609355" indent="0">
              <a:buNone/>
              <a:defRPr sz="3700"/>
            </a:lvl2pPr>
            <a:lvl3pPr marL="1218714" indent="0">
              <a:buNone/>
              <a:defRPr sz="3200"/>
            </a:lvl3pPr>
            <a:lvl4pPr marL="1828070" indent="0">
              <a:buNone/>
              <a:defRPr sz="2700"/>
            </a:lvl4pPr>
            <a:lvl5pPr marL="2437426" indent="0">
              <a:buNone/>
              <a:defRPr sz="2700"/>
            </a:lvl5pPr>
            <a:lvl6pPr marL="3046781" indent="0">
              <a:buNone/>
              <a:defRPr sz="2700"/>
            </a:lvl6pPr>
            <a:lvl7pPr marL="3656135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BF70-408A-401A-9120-10BF957DC6C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9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A662-1AC4-4310-BA76-EE2A879AA37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30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783" y="275086"/>
            <a:ext cx="2742724" cy="58507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96" y="275086"/>
            <a:ext cx="8027123" cy="58507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52D3-2E3D-4D5C-B306-488C14AEDE7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8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95" y="275086"/>
            <a:ext cx="10973012" cy="58507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4D0B-1E6E-4814-97A4-F89369B0FBF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54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8702" indent="0" algn="ctr">
              <a:buNone/>
              <a:defRPr sz="2267"/>
            </a:lvl2pPr>
            <a:lvl3pPr marL="1037403" indent="0" algn="ctr">
              <a:buNone/>
              <a:defRPr sz="2000"/>
            </a:lvl3pPr>
            <a:lvl4pPr marL="1556105" indent="0" algn="ctr">
              <a:buNone/>
              <a:defRPr sz="1867"/>
            </a:lvl4pPr>
            <a:lvl5pPr marL="2074807" indent="0" algn="ctr">
              <a:buNone/>
              <a:defRPr sz="1867"/>
            </a:lvl5pPr>
            <a:lvl6pPr marL="2593508" indent="0" algn="ctr">
              <a:buNone/>
              <a:defRPr sz="1867"/>
            </a:lvl6pPr>
            <a:lvl7pPr marL="3112210" indent="0" algn="ctr">
              <a:buNone/>
              <a:defRPr sz="1867"/>
            </a:lvl7pPr>
            <a:lvl8pPr marL="3630912" indent="0" algn="ctr">
              <a:buNone/>
              <a:defRPr sz="1867"/>
            </a:lvl8pPr>
            <a:lvl9pPr marL="4149614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08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4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8702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7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6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748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93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1122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3091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496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50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17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36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0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15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24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53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8702" indent="0">
              <a:buNone/>
              <a:defRPr sz="3200"/>
            </a:lvl2pPr>
            <a:lvl3pPr marL="1037403" indent="0">
              <a:buNone/>
              <a:defRPr sz="2667"/>
            </a:lvl3pPr>
            <a:lvl4pPr marL="1556105" indent="0">
              <a:buNone/>
              <a:defRPr sz="2267"/>
            </a:lvl4pPr>
            <a:lvl5pPr marL="2074807" indent="0">
              <a:buNone/>
              <a:defRPr sz="2267"/>
            </a:lvl5pPr>
            <a:lvl6pPr marL="2593508" indent="0">
              <a:buNone/>
              <a:defRPr sz="2267"/>
            </a:lvl6pPr>
            <a:lvl7pPr marL="3112210" indent="0">
              <a:buNone/>
              <a:defRPr sz="2267"/>
            </a:lvl7pPr>
            <a:lvl8pPr marL="3630912" indent="0">
              <a:buNone/>
              <a:defRPr sz="2267"/>
            </a:lvl8pPr>
            <a:lvl9pPr marL="4149614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3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39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544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A86F-18D2-4AB5-9581-EEFDCEBBDEFC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0066-5228-446A-840D-8BEC9856A8E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66071"/>
      </p:ext>
    </p:extLst>
  </p:cSld>
  <p:clrMapOvr>
    <a:masterClrMapping/>
  </p:clrMapOvr>
  <p:transition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22F4D-A8DE-4964-BF47-95DD47682BF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EBE9-21CD-4707-83F0-6FE077ED10D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17612"/>
      </p:ext>
    </p:extLst>
  </p:cSld>
  <p:clrMapOvr>
    <a:masterClrMapping/>
  </p:clrMapOvr>
  <p:transition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66845-6B97-46EB-A45E-B3A7013197D9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415C9-933E-4A94-A903-EDD350ABB07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94879"/>
      </p:ext>
    </p:extLst>
  </p:cSld>
  <p:clrMapOvr>
    <a:masterClrMapping/>
  </p:clrMapOvr>
  <p:transition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22C1E-699D-4EA4-98E3-4F8ED5FB8CE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CD00C-C959-41AC-B824-3704B842DC5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772452"/>
      </p:ext>
    </p:extLst>
  </p:cSld>
  <p:clrMapOvr>
    <a:masterClrMapping/>
  </p:clrMapOvr>
  <p:transition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9AA6C-A1A2-4675-8FBC-80743218E17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F101-EA44-4DBE-9712-937D644BE24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12717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9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4069A-5DF8-487B-BF57-319C8E46278B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E9330-F61D-45ED-A3BC-82958182E2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858"/>
      </p:ext>
    </p:extLst>
  </p:cSld>
  <p:clrMapOvr>
    <a:masterClrMapping/>
  </p:clrMapOvr>
  <p:transition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D9CC8-16FC-4BE0-AD8A-D6005B46A68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7532-DF36-4D6F-B9BE-1932B4CAFE25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18359"/>
      </p:ext>
    </p:extLst>
  </p:cSld>
  <p:clrMapOvr>
    <a:masterClrMapping/>
  </p:clrMapOvr>
  <p:transition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2445-2337-4C3E-80E4-CF4E03F62B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E549-84DB-4D4F-A4AD-AABE1843879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545907"/>
      </p:ext>
    </p:extLst>
  </p:cSld>
  <p:clrMapOvr>
    <a:masterClrMapping/>
  </p:clrMapOvr>
  <p:transition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C2ACD-1FFB-4DEE-9B67-E5E1B9F273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F7FA-AF16-4A59-BBB5-A8AB9E2090F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471"/>
      </p:ext>
    </p:extLst>
  </p:cSld>
  <p:clrMapOvr>
    <a:masterClrMapping/>
  </p:clrMapOvr>
  <p:transition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496D-3315-4440-B443-A7640F583C93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8898-88EF-4443-B454-4033A2954B8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3947"/>
      </p:ext>
    </p:extLst>
  </p:cSld>
  <p:clrMapOvr>
    <a:masterClrMapping/>
  </p:clrMapOvr>
  <p:transition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F92D-C6B2-4C80-8897-1488DAE1D695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9C552-4DFE-4D17-A794-7A35AEFBA3C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73611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1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7/23/2021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275087"/>
            <a:ext cx="10973012" cy="11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599712"/>
            <a:ext cx="10973012" cy="4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3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82" y="6246471"/>
            <a:ext cx="386224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ct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1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118EB-428F-4AC0-A6E9-9798E760A21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3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hf hdr="0" ftr="0" dt="0"/>
  <p:txStyles>
    <p:titleStyle>
      <a:lvl1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609355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218714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828070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437426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8354" indent="-408354" algn="l" defTabSz="1087531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4413" indent="-340649" algn="l" defTabSz="1087531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60473" indent="-272943" algn="l" defTabSz="1087531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4236" indent="-272943" algn="l" defTabSz="1087531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50120" indent="-272943" algn="l" defTabSz="1087531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059477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668831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278189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887544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51115" tIns="25557" rIns="51115" bIns="255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7"/>
          </a:xfrm>
          <a:prstGeom prst="rect">
            <a:avLst/>
          </a:prstGeom>
        </p:spPr>
        <p:txBody>
          <a:bodyPr vert="horz" lIns="51115" tIns="25557" rIns="51115" bIns="25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23.07.2021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1037403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351" indent="-259351" algn="l" defTabSz="1037403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5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675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5456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158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859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561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26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96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03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05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07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508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1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91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614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3F3B8-5674-4089-9569-4370FDB21E9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23.07.2021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53C12-4621-44EA-84CB-1FB1BF8B69C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8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6.e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658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40" y="-93857"/>
            <a:ext cx="12266682" cy="6951857"/>
          </a:xfrm>
          <a:prstGeom prst="rect">
            <a:avLst/>
          </a:prstGeom>
          <a:effectLst/>
        </p:spPr>
      </p:pic>
      <p:sp>
        <p:nvSpPr>
          <p:cNvPr id="16" name="Трапеция 15"/>
          <p:cNvSpPr/>
          <p:nvPr/>
        </p:nvSpPr>
        <p:spPr>
          <a:xfrm>
            <a:off x="795" y="2639146"/>
            <a:ext cx="12201286" cy="1761323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ysClr val="window" lastClr="FFFFFF">
                  <a:alpha val="23000"/>
                </a:sysClr>
              </a:gs>
              <a:gs pos="52000">
                <a:sysClr val="window" lastClr="FFFFFF">
                  <a:alpha val="59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0" scaled="1"/>
            <a:tileRect/>
          </a:gradFill>
          <a:effectLst/>
        </p:spPr>
        <p:txBody>
          <a:bodyPr wrap="square" lIns="45056" tIns="22530" rIns="45056" bIns="22530" anchor="ctr">
            <a:noAutofit/>
          </a:bodyPr>
          <a:lstStyle/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Основные направления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работы военных комиссариатов формированию 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мобилизационного людского резерва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Вооруженных Сил Российской </a:t>
            </a: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Федерации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642" y="20083"/>
            <a:ext cx="12212161" cy="348970"/>
          </a:xfrm>
          <a:prstGeom prst="rect">
            <a:avLst/>
          </a:prstGeom>
          <a:noFill/>
          <a:effectLst/>
        </p:spPr>
        <p:txBody>
          <a:bodyPr wrap="square" lIns="69118" tIns="34558" rIns="69118" bIns="345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04343">
              <a:tabLst>
                <a:tab pos="2846785" algn="l"/>
              </a:tabLst>
              <a:defRPr/>
            </a:pPr>
            <a:r>
              <a:rPr lang="ru-RU" sz="18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штаб Вооруженных Сил Российской Федерации</a:t>
            </a:r>
          </a:p>
        </p:txBody>
      </p:sp>
      <p:pic>
        <p:nvPicPr>
          <p:cNvPr id="22" name="Picture 2" descr="D:\Обмен\САВЕЛЬЕВ\ГШ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488" y="783513"/>
            <a:ext cx="1899901" cy="1135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802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Совершенствование нормативной правовой базы</a:t>
              </a:r>
              <a:endParaRPr lang="ru-RU" sz="20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048" y="780427"/>
            <a:ext cx="1384927" cy="1760297"/>
            <a:chOff x="66048" y="860437"/>
            <a:chExt cx="1384927" cy="1760297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0497" y="860437"/>
              <a:ext cx="1380478" cy="1760297"/>
              <a:chOff x="213" y="676"/>
              <a:chExt cx="2201" cy="2935"/>
            </a:xfrm>
          </p:grpSpPr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345" y="676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-778" y="1674"/>
                <a:ext cx="2119" cy="137"/>
              </a:xfrm>
              <a:prstGeom prst="parallelogram">
                <a:avLst>
                  <a:gd name="adj" fmla="val 10068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291" y="728"/>
                <a:ext cx="2068" cy="2838"/>
              </a:xfrm>
              <a:prstGeom prst="cube">
                <a:avLst>
                  <a:gd name="adj" fmla="val 5417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>
                <a:off x="214" y="813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6048" y="946521"/>
              <a:ext cx="1296000" cy="166153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50800" h="50800"/>
              <a:bevelB/>
            </a:sp3d>
          </p:spPr>
        </p:pic>
        <p:sp>
          <p:nvSpPr>
            <p:cNvPr id="14" name="Text Box 89"/>
            <p:cNvSpPr txBox="1">
              <a:spLocks noChangeArrowheads="1"/>
            </p:cNvSpPr>
            <p:nvPr/>
          </p:nvSpPr>
          <p:spPr bwMode="auto">
            <a:xfrm>
              <a:off x="113460" y="1190022"/>
              <a:ext cx="1146506" cy="10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ФЕДЕРАЛЬНЫЕ ЗАКОНЫ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94539" y="1544050"/>
              <a:ext cx="445779" cy="475143"/>
              <a:chOff x="6085756" y="1685976"/>
              <a:chExt cx="707253" cy="853259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085756" y="1685976"/>
                <a:ext cx="707253" cy="85325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728" y="1738925"/>
                <a:ext cx="587608" cy="6044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66048" y="2938285"/>
            <a:ext cx="1400678" cy="1763980"/>
            <a:chOff x="2943649" y="1181485"/>
            <a:chExt cx="1093394" cy="15585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943649" y="1181485"/>
              <a:ext cx="1093394" cy="1558596"/>
              <a:chOff x="7851443" y="3246421"/>
              <a:chExt cx="1093394" cy="1558596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089921" cy="1555342"/>
                <a:chOff x="213" y="676"/>
                <a:chExt cx="1907" cy="2935"/>
              </a:xfrm>
            </p:grpSpPr>
            <p:sp>
              <p:nvSpPr>
                <p:cNvPr id="33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1775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1785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1763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7851443" y="3322485"/>
                <a:ext cx="1011681" cy="148253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7852146" y="3569245"/>
                <a:ext cx="981253" cy="19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ПОСТАНОВЛЕНИЯ ПРАВИТЕЛЬСТВА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РОССИЙСКОЙ ФЕДЕРАЦИИ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295479" y="1830477"/>
              <a:ext cx="302315" cy="359439"/>
              <a:chOff x="4072390" y="2149027"/>
              <a:chExt cx="302315" cy="359439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72390" y="2149027"/>
                <a:ext cx="302315" cy="35943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Рисунок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3190" y="2194656"/>
                <a:ext cx="260715" cy="2681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37556" y="5053909"/>
            <a:ext cx="1635980" cy="1804091"/>
            <a:chOff x="464695" y="3651870"/>
            <a:chExt cx="1226985" cy="135306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64695" y="3651870"/>
              <a:ext cx="1226985" cy="1353068"/>
              <a:chOff x="80588" y="1726919"/>
              <a:chExt cx="2416865" cy="2988230"/>
            </a:xfrm>
          </p:grpSpPr>
          <p:grpSp>
            <p:nvGrpSpPr>
              <p:cNvPr id="45" name="Group 19"/>
              <p:cNvGrpSpPr>
                <a:grpSpLocks/>
              </p:cNvGrpSpPr>
              <p:nvPr/>
            </p:nvGrpSpPr>
            <p:grpSpPr bwMode="auto">
              <a:xfrm>
                <a:off x="80588" y="1726919"/>
                <a:ext cx="2416865" cy="2988230"/>
                <a:chOff x="213" y="676"/>
                <a:chExt cx="2201" cy="2935"/>
              </a:xfrm>
            </p:grpSpPr>
            <p:sp>
              <p:nvSpPr>
                <p:cNvPr id="4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304A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80588" y="1888000"/>
                <a:ext cx="2264862" cy="2827149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90068" y="4241816"/>
              <a:ext cx="303767" cy="1764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 Box 89"/>
            <p:cNvSpPr txBox="1">
              <a:spLocks noChangeArrowheads="1"/>
            </p:cNvSpPr>
            <p:nvPr/>
          </p:nvSpPr>
          <p:spPr bwMode="auto">
            <a:xfrm>
              <a:off x="508115" y="3832221"/>
              <a:ext cx="1081345" cy="31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ПРИКАЗЫ 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МИНИСТРА 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ОБОРОНЫ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РОССИЙСКОЙ ФЕДЕРАЦИИ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72290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61-ФЗ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обороне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872812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 в полномочия: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Президента Российской Федерации по применению мобилизационного людского резерва;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Совета Федерации по утверждению указов Президента Российской Федерации о применении мобилизационного людского резерва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60770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53-ФЗ</a:t>
            </a:r>
          </a:p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воинской обязанности и военной службе»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условий контракта о пребывании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мобилизационном людском резерве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79863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76-ФЗ 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статусе военнослужащих»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объема медицинского обеспечения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06296" y="2957442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пребывания граждан Российской Федерации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мобилизационном людском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сентября 2015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 </a:t>
            </a:r>
          </a:p>
          <a:p>
            <a:pPr algn="ctr" defTabSz="872812"/>
            <a:endParaRPr lang="ru-RU" sz="714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подготовки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привлечения мобилизационного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людского резерва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17875" y="2932533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установлении размера месячного оклада гражданам Российской Федерации, пребывающим в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мобилизационном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людском резерве, за исключением периода прохождения военных сборов»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23 декабря 2015 г. № 1412 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надбавкам к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денежному довольствию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36701" y="2924415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оказания медицинской помощи..» от 31 декабря 2004 г. № 911</a:t>
            </a: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оказания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медицинской помощи резервистам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716978" y="2924414"/>
            <a:ext cx="2160000" cy="1155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обеспечения лекарственными препаратами…»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марта 2015 г. № 282 </a:t>
            </a:r>
          </a:p>
          <a:p>
            <a:pPr algn="ctr" defTabSz="872812"/>
            <a:endParaRPr lang="ru-RU" sz="714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 обеспечения резервистов лекарственными препаратами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16978" y="4249926"/>
            <a:ext cx="2160000" cy="1122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714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возмещения расходов, связанных с оказанием медицинской помощи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сентября 1994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1093</a:t>
            </a:r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возмещения расходов, связанных с оказанием медицинской помощи резервистам</a:t>
            </a:r>
          </a:p>
        </p:txBody>
      </p:sp>
      <p:cxnSp>
        <p:nvCxnSpPr>
          <p:cNvPr id="59" name="Соединительная линия уступом 58"/>
          <p:cNvCxnSpPr>
            <a:stCxn id="56" idx="3"/>
          </p:cNvCxnSpPr>
          <p:nvPr/>
        </p:nvCxnSpPr>
        <p:spPr>
          <a:xfrm flipV="1">
            <a:off x="8796701" y="2528043"/>
            <a:ext cx="627785" cy="12423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57" idx="1"/>
          </p:cNvCxnSpPr>
          <p:nvPr/>
        </p:nvCxnSpPr>
        <p:spPr>
          <a:xfrm rot="10800000">
            <a:off x="9424486" y="2540726"/>
            <a:ext cx="292492" cy="96128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58" idx="1"/>
          </p:cNvCxnSpPr>
          <p:nvPr/>
        </p:nvCxnSpPr>
        <p:spPr>
          <a:xfrm rot="10800000">
            <a:off x="9424486" y="2513741"/>
            <a:ext cx="292492" cy="22972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43699" y="5085873"/>
            <a:ext cx="1885196" cy="1744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определении Порядка обеспечения денежным довольствием военнослужащих Вооруженных Сил Российской Федерации и предоставления им и членам их семей отдельных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декабря 2019 г. № 727</a:t>
            </a: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обеспечения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денежным довольствием </a:t>
            </a:r>
          </a:p>
        </p:txBody>
      </p:sp>
      <p:cxnSp>
        <p:nvCxnSpPr>
          <p:cNvPr id="63" name="Соединительная линия уступом 62"/>
          <p:cNvCxnSpPr>
            <a:stCxn id="54" idx="0"/>
            <a:endCxn id="52" idx="2"/>
          </p:cNvCxnSpPr>
          <p:nvPr/>
        </p:nvCxnSpPr>
        <p:spPr>
          <a:xfrm rot="5400000" flipH="1" flipV="1">
            <a:off x="4606620" y="683292"/>
            <a:ext cx="453827" cy="4094474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55" idx="0"/>
            <a:endCxn id="51" idx="2"/>
          </p:cNvCxnSpPr>
          <p:nvPr/>
        </p:nvCxnSpPr>
        <p:spPr>
          <a:xfrm rot="16200000" flipV="1">
            <a:off x="4105931" y="1740589"/>
            <a:ext cx="428918" cy="1954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274373" y="5104381"/>
            <a:ext cx="2059703" cy="1713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мерах по выполнению в Вооруженных Силах Российской Федерации постановления Правительства Российской Федерации»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мая 2007 г. № 185</a:t>
            </a:r>
          </a:p>
          <a:p>
            <a:pPr algn="ctr" defTabSz="872812"/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применения мобилизационного людского резерва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36701" y="5138119"/>
            <a:ext cx="2160000" cy="163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медико-психологической реабилитации военнослужащих»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января 2017 г. № 60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 применения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мобилизационного людского резерва</a:t>
            </a:r>
          </a:p>
        </p:txBody>
      </p:sp>
      <p:cxnSp>
        <p:nvCxnSpPr>
          <p:cNvPr id="67" name="Соединительная линия уступом 66"/>
          <p:cNvCxnSpPr>
            <a:stCxn id="66" idx="0"/>
          </p:cNvCxnSpPr>
          <p:nvPr/>
        </p:nvCxnSpPr>
        <p:spPr>
          <a:xfrm rot="5400000" flipH="1" flipV="1">
            <a:off x="7258405" y="2972037"/>
            <a:ext cx="2624379" cy="1707787"/>
          </a:xfrm>
          <a:prstGeom prst="bentConnector3">
            <a:avLst>
              <a:gd name="adj1" fmla="val 12254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2566123" y="4869616"/>
            <a:ext cx="445349" cy="5001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65" idx="0"/>
            <a:endCxn id="55" idx="2"/>
          </p:cNvCxnSpPr>
          <p:nvPr/>
        </p:nvCxnSpPr>
        <p:spPr>
          <a:xfrm rot="16200000" flipV="1">
            <a:off x="5061126" y="4861282"/>
            <a:ext cx="479848" cy="6350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27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278" name="Группа 27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282" name="Прямоугольник 28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83" name="Рисунок 2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79" name="TextBox 27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отбора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граждан, пребывающих в запасе</a:t>
              </a: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для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заключения контракта о пребывании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23274" y="754642"/>
            <a:ext cx="7494661" cy="5970898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37000">
                <a:schemeClr val="bg1">
                  <a:alpha val="42000"/>
                </a:schemeClr>
              </a:gs>
              <a:gs pos="100000">
                <a:schemeClr val="accent1">
                  <a:lumMod val="60000"/>
                  <a:lumOff val="40000"/>
                  <a:alpha val="41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just"/>
            <a:endParaRPr lang="ru-RU" sz="1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0604" y="839647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ОТБОР ГРАЖДАН 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0604" y="3959912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  <a:endParaRPr lang="ru-RU" sz="2000" b="1" kern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ПРИЕМ КАНДИДАТОВ В ВОИНСКОЙ ЧАСТИ И ЗАКЛЮЧЕНИЕ С НИМИ КОНТРАКТОВ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70604" y="159791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Проведение информационно-справочной и агитационной работы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70604" y="224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Изучение кандидатов в ходе личных бесед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0604" y="2898442"/>
            <a:ext cx="7200000" cy="951205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Проверка соответствие медицинским, физическим и профессионально-психологическим </a:t>
            </a:r>
            <a:r>
              <a:rPr lang="ru-RU" sz="1600" b="1" dirty="0"/>
              <a:t>требованиям военной </a:t>
            </a:r>
            <a:r>
              <a:rPr lang="ru-RU" sz="1600" b="1" dirty="0" smtClean="0"/>
              <a:t>службы к </a:t>
            </a:r>
            <a:r>
              <a:rPr lang="ru-RU" sz="1600" b="1" dirty="0"/>
              <a:t>конкретным военно-учетным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70604" y="536844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Заключение контракта с кандидатом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0604" y="471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Организация работы </a:t>
            </a:r>
            <a:r>
              <a:rPr lang="ru-RU" sz="1600" b="1" dirty="0">
                <a:solidFill>
                  <a:srgbClr val="000000"/>
                </a:solidFill>
              </a:rPr>
              <a:t>аттестационной комиссии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0604" y="6018709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Организация учета резервистов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7500" t="20556" r="33437" b="7777"/>
          <a:stretch/>
        </p:blipFill>
        <p:spPr>
          <a:xfrm>
            <a:off x="946524" y="1867912"/>
            <a:ext cx="3504741" cy="4861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204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Основные источники отбора граждан в мобилизационный людской резерв  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Номер слайда 1"/>
          <p:cNvSpPr txBox="1">
            <a:spLocks/>
          </p:cNvSpPr>
          <p:nvPr/>
        </p:nvSpPr>
        <p:spPr>
          <a:xfrm>
            <a:off x="10957176" y="3426"/>
            <a:ext cx="1231340" cy="684927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marL="0" marR="0" lvl="0" indent="0" algn="ctr" defTabSz="96382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2541">
            <a:off x="-192480" y="-1192451"/>
            <a:ext cx="11969916" cy="9210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</p:pic>
      <p:grpSp>
        <p:nvGrpSpPr>
          <p:cNvPr id="46" name="Группа 45"/>
          <p:cNvGrpSpPr/>
          <p:nvPr/>
        </p:nvGrpSpPr>
        <p:grpSpPr>
          <a:xfrm>
            <a:off x="30363" y="1272458"/>
            <a:ext cx="4332937" cy="4549698"/>
            <a:chOff x="-1116632" y="887669"/>
            <a:chExt cx="3249703" cy="3412273"/>
          </a:xfrm>
        </p:grpSpPr>
        <p:sp>
          <p:nvSpPr>
            <p:cNvPr id="47" name="Овал 46"/>
            <p:cNvSpPr/>
            <p:nvPr/>
          </p:nvSpPr>
          <p:spPr>
            <a:xfrm>
              <a:off x="-1079931" y="1152575"/>
              <a:ext cx="3115541" cy="3147367"/>
            </a:xfrm>
            <a:prstGeom prst="ellipse">
              <a:avLst/>
            </a:prstGeom>
            <a:solidFill>
              <a:sysClr val="window" lastClr="FFFFFF">
                <a:alpha val="27000"/>
              </a:sysClr>
            </a:solidFill>
            <a:ln w="6350" cap="flat" cmpd="sng" algn="ctr">
              <a:solidFill>
                <a:sysClr val="window" lastClr="FFFFFF">
                  <a:alpha val="48000"/>
                </a:sys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000583" y="1235897"/>
              <a:ext cx="2956844" cy="2980722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Диаграмма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9510945"/>
                </p:ext>
              </p:extLst>
            </p:nvPr>
          </p:nvGraphicFramePr>
          <p:xfrm>
            <a:off x="-1116632" y="1158910"/>
            <a:ext cx="3249703" cy="3009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0" name="Овал 49"/>
            <p:cNvSpPr/>
            <p:nvPr/>
          </p:nvSpPr>
          <p:spPr>
            <a:xfrm>
              <a:off x="-192387" y="2019707"/>
              <a:ext cx="1340452" cy="1413103"/>
            </a:xfrm>
            <a:prstGeom prst="ellipse">
              <a:avLst/>
            </a:prstGeom>
            <a:noFill/>
            <a:ln w="6985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84000"/>
                      <a:alpha val="42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1467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-647226" y="1604849"/>
              <a:ext cx="2184450" cy="224281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87000"/>
                    <a:alpha val="0"/>
                  </a:sysClr>
                </a:gs>
              </a:gsLst>
              <a:lin ang="5400000" scaled="0"/>
            </a:gradFill>
            <a:ln w="105251" cap="flat" cmpd="dbl" algn="ctr">
              <a:solidFill>
                <a:srgbClr val="4F81BD">
                  <a:lumMod val="20000"/>
                  <a:lumOff val="80000"/>
                  <a:alpha val="33000"/>
                </a:srgbClr>
              </a:solidFill>
              <a:prstDash val="solid"/>
            </a:ln>
            <a:effectLst>
              <a:outerShdw sx="127000" sy="127000" algn="ctr" rotWithShape="0">
                <a:sysClr val="window" lastClr="FFFFFF">
                  <a:alpha val="20000"/>
                </a:sysClr>
              </a:outerShdw>
            </a:effectLst>
          </p:spPr>
          <p:txBody>
            <a:bodyPr lIns="103632" tIns="51816" rIns="103632" bIns="51816"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87324" y="1947036"/>
              <a:ext cx="1530326" cy="1558445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 flipH="1">
              <a:off x="-361288" y="1889941"/>
              <a:ext cx="1667452" cy="166745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8000"/>
                  </a:sysClr>
                </a:gs>
                <a:gs pos="73000">
                  <a:sysClr val="window" lastClr="FFFFFF">
                    <a:lumMod val="95000"/>
                    <a:alpha val="87000"/>
                  </a:sysClr>
                </a:gs>
              </a:gsLst>
              <a:lin ang="2700000" scaled="1"/>
            </a:gradFill>
            <a:ln w="6350" cap="flat" cmpd="sng" algn="ctr">
              <a:solidFill>
                <a:srgbClr val="4F81BD">
                  <a:shade val="50000"/>
                  <a:alpha val="6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endParaRPr lang="ru-RU" sz="2400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-351314" y="887669"/>
              <a:ext cx="1325027" cy="200236"/>
            </a:xfrm>
            <a:prstGeom prst="roundRect">
              <a:avLst>
                <a:gd name="adj" fmla="val 0"/>
              </a:avLst>
            </a:prstGeom>
            <a:noFill/>
            <a:ln w="152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>
                <a:lnSpc>
                  <a:spcPct val="80000"/>
                </a:lnSpc>
                <a:defRPr/>
              </a:pPr>
              <a:r>
                <a:rPr lang="ru-RU" sz="2133" b="1" i="1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4A7096">
                          <a:lumMod val="58000"/>
                        </a:srgbClr>
                      </a:gs>
                      <a:gs pos="50000">
                        <a:srgbClr val="496F95">
                          <a:lumMod val="93000"/>
                        </a:srgbClr>
                      </a:gs>
                      <a:gs pos="100000">
                        <a:srgbClr val="6E8EAD">
                          <a:lumMod val="9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76200">
                      <a:prstClr val="white"/>
                    </a:glow>
                  </a:effectLst>
                  <a:latin typeface="Arial"/>
                  <a:cs typeface="Arial" pitchFamily="34" charset="0"/>
                </a:rPr>
                <a:t>РЕЗЕРВИСТЫ</a:t>
              </a:r>
              <a:endParaRPr lang="ru-RU" sz="4800" b="1" i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endParaRPr>
            </a:p>
          </p:txBody>
        </p:sp>
      </p:grpSp>
      <p:cxnSp>
        <p:nvCxnSpPr>
          <p:cNvPr id="57" name="Соединительная линия уступом 35"/>
          <p:cNvCxnSpPr/>
          <p:nvPr/>
        </p:nvCxnSpPr>
        <p:spPr>
          <a:xfrm flipH="1">
            <a:off x="3572829" y="2565105"/>
            <a:ext cx="1759344" cy="101474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37"/>
          <p:cNvCxnSpPr>
            <a:stCxn id="38" idx="1"/>
          </p:cNvCxnSpPr>
          <p:nvPr/>
        </p:nvCxnSpPr>
        <p:spPr>
          <a:xfrm flipH="1">
            <a:off x="3571525" y="3739821"/>
            <a:ext cx="1755088" cy="270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37"/>
          <p:cNvCxnSpPr>
            <a:stCxn id="40" idx="1"/>
          </p:cNvCxnSpPr>
          <p:nvPr/>
        </p:nvCxnSpPr>
        <p:spPr>
          <a:xfrm flipH="1" flipV="1">
            <a:off x="3518230" y="4013711"/>
            <a:ext cx="1325684" cy="93440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35"/>
          <p:cNvCxnSpPr/>
          <p:nvPr/>
        </p:nvCxnSpPr>
        <p:spPr>
          <a:xfrm flipH="1">
            <a:off x="3011471" y="1289198"/>
            <a:ext cx="1451196" cy="123810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37"/>
          <p:cNvCxnSpPr/>
          <p:nvPr/>
        </p:nvCxnSpPr>
        <p:spPr>
          <a:xfrm flipH="1" flipV="1">
            <a:off x="3193412" y="4714124"/>
            <a:ext cx="1425079" cy="162292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132" y="2580575"/>
            <a:ext cx="1292079" cy="21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607052" y="1050837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 </a:t>
            </a:r>
          </a:p>
          <a:p>
            <a:pPr algn="ctr"/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ПЕРВОГО РАЗРЯДА )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6849" y="2158763"/>
            <a:ext cx="4686512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ВЕТЕРАНЫ БОЕВЫХ ДЕЙСТВИЙ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4162" y="5741139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РАБОТНИКИ КРУПНЫХ</a:t>
            </a:r>
          </a:p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ПРЕДПРИЯТИЙ И ОРГАНИЗАЦИЙ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6613" y="3331821"/>
            <a:ext cx="5098066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ВОЙСКОВЫЕ  КАЗАЧЬИ ОБЩЕСТВА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3913" y="4540116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СОТРУДНИКИ ЧАСТНЫХ ОХРАННЫХ ПРЕДПРИЯТИЙ</a:t>
            </a: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611" y="1680885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1670" y="665965"/>
            <a:ext cx="1442828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0" name="Рисунок 489"/>
          <p:cNvPicPr preferRelativeResize="0">
            <a:picLocks/>
          </p:cNvPicPr>
          <p:nvPr/>
        </p:nvPicPr>
        <p:blipFill rotWithShape="1">
          <a:blip r:embed="rId12"/>
          <a:srcRect l="6318" t="6027" r="5532" b="6027"/>
          <a:stretch/>
        </p:blipFill>
        <p:spPr bwMode="auto">
          <a:xfrm flipH="1">
            <a:off x="10305057" y="2940750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87" name="Picture 11" descr="0000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3" t="874" r="24918" b="50901"/>
          <a:stretch/>
        </p:blipFill>
        <p:spPr bwMode="auto">
          <a:xfrm>
            <a:off x="8481603" y="5409411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Рисунок 66" descr="https://avatars.mds.yandex.net/get-pdb/1239772/29af7ba5-ee75-46fb-aefb-860293b97b17/s1200?webp=false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5213" y="4233255"/>
            <a:ext cx="1476000" cy="1476000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4" name="Скругленный прямоугольник 73"/>
          <p:cNvSpPr/>
          <p:nvPr/>
        </p:nvSpPr>
        <p:spPr>
          <a:xfrm>
            <a:off x="1280148" y="3748507"/>
            <a:ext cx="1778246" cy="1182061"/>
          </a:xfrm>
          <a:prstGeom prst="roundRect">
            <a:avLst>
              <a:gd name="adj" fmla="val 0"/>
            </a:avLst>
          </a:prstGeom>
          <a:noFill/>
          <a:ln w="152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100</a:t>
            </a:r>
            <a:r>
              <a:rPr lang="ru-RU" sz="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    </a:t>
            </a:r>
            <a:r>
              <a:rPr lang="ru-RU" sz="2000" b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тыс</a:t>
            </a:r>
            <a:r>
              <a:rPr lang="ru-RU" sz="20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.</a:t>
            </a:r>
            <a:endParaRPr lang="ru-RU" sz="2000" b="1" dirty="0">
              <a:ln w="3175">
                <a:noFill/>
              </a:ln>
              <a:gradFill flip="none" rotWithShape="1">
                <a:gsLst>
                  <a:gs pos="0">
                    <a:srgbClr val="4A7096">
                      <a:lumMod val="58000"/>
                    </a:srgbClr>
                  </a:gs>
                  <a:gs pos="50000">
                    <a:srgbClr val="496F95">
                      <a:lumMod val="93000"/>
                    </a:srgbClr>
                  </a:gs>
                  <a:gs pos="100000">
                    <a:srgbClr val="6E8EAD">
                      <a:lumMod val="90000"/>
                    </a:srgbClr>
                  </a:gs>
                </a:gsLst>
                <a:lin ang="16200000" scaled="1"/>
                <a:tileRect/>
              </a:gradFill>
              <a:effectLst>
                <a:glow rad="76200">
                  <a:prstClr val="white"/>
                </a:glo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05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взаимодействия с органами исполнительной власти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субъектов Российской Федерации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50494" t="19018" r="20635" b="8939"/>
          <a:stretch/>
        </p:blipFill>
        <p:spPr>
          <a:xfrm>
            <a:off x="3258194" y="1679303"/>
            <a:ext cx="3576682" cy="5020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892" t="19452" r="50131" b="8317"/>
          <a:stretch/>
        </p:blipFill>
        <p:spPr>
          <a:xfrm>
            <a:off x="31864" y="754641"/>
            <a:ext cx="3589688" cy="503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4999" y="871807"/>
            <a:ext cx="5040000" cy="1702809"/>
          </a:xfrm>
          <a:prstGeom prst="rect">
            <a:avLst/>
          </a:prstGeom>
          <a:gradFill rotWithShape="1">
            <a:gsLst>
              <a:gs pos="0">
                <a:srgbClr val="ED7D31">
                  <a:lumMod val="40000"/>
                  <a:lumOff val="60000"/>
                </a:srgbClr>
              </a:gs>
              <a:gs pos="50000">
                <a:srgbClr val="ED7D31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взаимодействие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главами субъектов Российской Федерации,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руководителями крупных предприятий,  общественных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в том числе ветеранов боевых действий,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частных охранных предприятий и атаманами войсковых казачьих обществ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вопросам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призыва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мобилизационном людской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резерв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99" y="5932818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формирование положительного общественного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мнения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Российской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Федерации 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пребывании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 резерве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4999" y="4902843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проведение агитационной работы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среди граждан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участием средств массовой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999" y="2893720"/>
            <a:ext cx="5040000" cy="693955"/>
          </a:xfrm>
          <a:prstGeom prst="rect">
            <a:avLst/>
          </a:prstGeom>
          <a:gradFill rotWithShape="1">
            <a:gsLst>
              <a:gs pos="0">
                <a:srgbClr val="FFC000">
                  <a:lumMod val="40000"/>
                  <a:lumOff val="60000"/>
                </a:srgbClr>
              </a:gs>
              <a:gs pos="50000">
                <a:srgbClr val="FFC000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привлечение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центров занятости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населения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к работе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4999" y="3906779"/>
            <a:ext cx="5040000" cy="67696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медицинское освидетельствование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граждан,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поступающих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учетом эпидемиологической обстановки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6" descr="E:\Рабочий стол -  Ветлов\Подготовка рук. ФОИВ, ОИВ в ВАГШ\Слайды, лекции и справки по обучению ФОИВ в ВАГШ\Фото ФОИВ ВАГШ\Фото  ФОИВ май 2019\IMG_8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223" y="871807"/>
            <a:ext cx="1720653" cy="12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0" r="922"/>
          <a:stretch/>
        </p:blipFill>
        <p:spPr>
          <a:xfrm>
            <a:off x="5128983" y="4352106"/>
            <a:ext cx="1691131" cy="9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s://1tulatv.ru/sites/default/files/regnum_picture_1493245715732732_norma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" t="1862" r="26055" b="2567"/>
          <a:stretch/>
        </p:blipFill>
        <p:spPr bwMode="auto">
          <a:xfrm>
            <a:off x="5110055" y="5675617"/>
            <a:ext cx="728769" cy="730456"/>
          </a:xfrm>
          <a:prstGeom prst="ellipse">
            <a:avLst/>
          </a:prstGeom>
        </p:spPr>
      </p:pic>
      <p:pic>
        <p:nvPicPr>
          <p:cNvPr id="24" name="Рисунок 18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99" b="31799"/>
          <a:stretch>
            <a:fillRect/>
          </a:stretch>
        </p:blipFill>
        <p:spPr bwMode="auto">
          <a:xfrm>
            <a:off x="5643860" y="5512846"/>
            <a:ext cx="1290339" cy="10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C:\Users\ab2601.S\Desktop\Для Козака\e21483ab8a939b5da6643449121c1b18ea879bf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55" y="5886541"/>
            <a:ext cx="1476485" cy="97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8"/>
          <a:stretch/>
        </p:blipFill>
        <p:spPr>
          <a:xfrm>
            <a:off x="1678763" y="5823674"/>
            <a:ext cx="1492306" cy="109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2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00" b="14638"/>
          <a:stretch/>
        </p:blipFill>
        <p:spPr>
          <a:xfrm>
            <a:off x="-922226" y="1431499"/>
            <a:ext cx="5965018" cy="65806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" t="378" r="51363" b="-378"/>
          <a:stretch/>
        </p:blipFill>
        <p:spPr>
          <a:xfrm>
            <a:off x="7704291" y="1039627"/>
            <a:ext cx="49022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0050" y="298589"/>
            <a:ext cx="13204825" cy="68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 flipH="1">
            <a:off x="13543024" y="1550392"/>
            <a:ext cx="4104524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79000">
                <a:schemeClr val="bg1">
                  <a:lumMod val="85000"/>
                </a:schemeClr>
              </a:gs>
              <a:gs pos="2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4965" y="1550410"/>
            <a:ext cx="3197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Гражданин, </a:t>
            </a:r>
          </a:p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пребывающий в запасе</a:t>
            </a:r>
            <a:endParaRPr lang="ru-RU" sz="20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flipH="1">
            <a:off x="23259684" y="1550392"/>
            <a:ext cx="3382445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80000">
                <a:schemeClr val="accent1">
                  <a:lumMod val="60000"/>
                  <a:lumOff val="40000"/>
                </a:schemeClr>
              </a:gs>
              <a:gs pos="13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3476" y="1653315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Резервист</a:t>
            </a:r>
            <a:endParaRPr lang="ru-RU" sz="28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flipH="1">
            <a:off x="18201789" y="749051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45878" y="7502797"/>
            <a:ext cx="3934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Срок готовности к выполнению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задач по предназначению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(сутки)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17485486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rot="10800000">
            <a:off x="22574622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3470" y="7582719"/>
            <a:ext cx="636603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ln w="3175">
                  <a:solidFill>
                    <a:srgbClr val="FF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20</a:t>
            </a:r>
            <a:endParaRPr lang="ru-RU" sz="3600" dirty="0">
              <a:ln w="3175">
                <a:solidFill>
                  <a:srgbClr val="FF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03822" y="7619682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Шестиугольник 11"/>
          <p:cNvSpPr/>
          <p:nvPr/>
        </p:nvSpPr>
        <p:spPr>
          <a:xfrm flipH="1">
            <a:off x="18188350" y="155017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26920" y="1646572"/>
            <a:ext cx="485649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Медицинское обеспечение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военно-медицинских организациях</a:t>
            </a:r>
            <a:endParaRPr lang="ru-RU" sz="12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врон 24"/>
          <p:cNvSpPr/>
          <p:nvPr/>
        </p:nvSpPr>
        <p:spPr>
          <a:xfrm rot="10800000">
            <a:off x="22561183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16322" y="1632273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8" name="Шестиугольник 11"/>
          <p:cNvSpPr/>
          <p:nvPr/>
        </p:nvSpPr>
        <p:spPr>
          <a:xfrm flipH="1">
            <a:off x="18188350" y="231278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32439" y="2318683"/>
            <a:ext cx="39340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Ежемесячные и ежегодные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стимулирующие выплаты</a:t>
            </a:r>
            <a:endParaRPr lang="ru-RU" sz="1200" b="1" kern="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(на общую сумму тыс. руб.)</a:t>
            </a:r>
            <a:endParaRPr lang="ru-RU" sz="10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Шестиугольник 11"/>
          <p:cNvSpPr/>
          <p:nvPr/>
        </p:nvSpPr>
        <p:spPr>
          <a:xfrm flipH="1">
            <a:off x="18188350" y="37439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4" name="Шестиугольник 11"/>
          <p:cNvSpPr/>
          <p:nvPr/>
        </p:nvSpPr>
        <p:spPr>
          <a:xfrm flipH="1">
            <a:off x="18188350" y="4506609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36088" y="3759078"/>
            <a:ext cx="4697120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Внеочередное преимущественное право </a:t>
            </a:r>
            <a:b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приема членов семей резервистов в 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дошкольные и образовательные организации </a:t>
            </a:r>
            <a:endParaRPr lang="ru-RU" sz="15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Шестиугольник 11"/>
          <p:cNvSpPr/>
          <p:nvPr/>
        </p:nvSpPr>
        <p:spPr>
          <a:xfrm flipH="1">
            <a:off x="18188350" y="6025195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632627" y="4478581"/>
            <a:ext cx="373371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Льготы при поступлении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военные ВУЗы резервистам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и членам их семей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Шестиугольник 11"/>
          <p:cNvSpPr/>
          <p:nvPr/>
        </p:nvSpPr>
        <p:spPr>
          <a:xfrm flipH="1">
            <a:off x="18188350" y="67827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275620" y="6038215"/>
            <a:ext cx="4387740" cy="701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Выдача продовольственного пайка по </a:t>
            </a:r>
            <a:endParaRPr lang="en-US" sz="1700" b="1" kern="0" spc="-2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нормам снабжения военнослужащего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(продуктового набора)</a:t>
            </a:r>
            <a:endParaRPr lang="ru-RU" sz="10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4585" y="6792645"/>
            <a:ext cx="4219423" cy="7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6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Бесплатные абонементы на тренировки в спортивных комплексах Минобороны России</a:t>
            </a:r>
            <a:endParaRPr lang="ru-RU" sz="11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Шестиугольник 11"/>
          <p:cNvSpPr/>
          <p:nvPr/>
        </p:nvSpPr>
        <p:spPr>
          <a:xfrm flipH="1">
            <a:off x="18188350" y="526922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545878" y="5260056"/>
            <a:ext cx="38491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Право на бесплатное обучение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на курсах дополнительного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образования в военных ВУЗах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Шеврон 46"/>
          <p:cNvSpPr/>
          <p:nvPr/>
        </p:nvSpPr>
        <p:spPr>
          <a:xfrm rot="10800000">
            <a:off x="22561180" y="2316372"/>
            <a:ext cx="891293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31817" y="2513608"/>
            <a:ext cx="802317" cy="318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</a:t>
            </a:r>
          </a:p>
        </p:txBody>
      </p:sp>
      <p:sp>
        <p:nvSpPr>
          <p:cNvPr id="49" name="Шеврон 48"/>
          <p:cNvSpPr/>
          <p:nvPr/>
        </p:nvSpPr>
        <p:spPr>
          <a:xfrm rot="10800000">
            <a:off x="22561183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03965" y="3821812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1" name="Шеврон 50"/>
          <p:cNvSpPr/>
          <p:nvPr/>
        </p:nvSpPr>
        <p:spPr>
          <a:xfrm rot="10800000">
            <a:off x="22561183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03965" y="459137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3" name="Шеврон 52"/>
          <p:cNvSpPr/>
          <p:nvPr/>
        </p:nvSpPr>
        <p:spPr>
          <a:xfrm rot="10800000">
            <a:off x="22561183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03965" y="5357857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5" name="Шеврон 54"/>
          <p:cNvSpPr/>
          <p:nvPr/>
        </p:nvSpPr>
        <p:spPr>
          <a:xfrm rot="10800000">
            <a:off x="22561183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03965" y="613001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7" name="Шеврон 56"/>
          <p:cNvSpPr/>
          <p:nvPr/>
        </p:nvSpPr>
        <p:spPr>
          <a:xfrm rot="10800000">
            <a:off x="22561183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3965" y="685060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9" name="Шестиугольник 11"/>
          <p:cNvSpPr/>
          <p:nvPr/>
        </p:nvSpPr>
        <p:spPr>
          <a:xfrm flipH="1">
            <a:off x="18188350" y="3071202"/>
            <a:ext cx="4564153" cy="62599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283705" y="3098098"/>
            <a:ext cx="432737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Дополнительные (неоплачиваемые) сутки к отпуску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Шеврон 60"/>
          <p:cNvSpPr/>
          <p:nvPr/>
        </p:nvSpPr>
        <p:spPr>
          <a:xfrm rot="10800000">
            <a:off x="22561181" y="3071202"/>
            <a:ext cx="891291" cy="629253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69332" y="3220748"/>
            <a:ext cx="555877" cy="332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</a:t>
            </a:r>
          </a:p>
        </p:txBody>
      </p:sp>
      <p:sp>
        <p:nvSpPr>
          <p:cNvPr id="65" name="Шеврон 64"/>
          <p:cNvSpPr/>
          <p:nvPr/>
        </p:nvSpPr>
        <p:spPr>
          <a:xfrm>
            <a:off x="17472047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733840" y="1262859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36814" y="2512611"/>
            <a:ext cx="40982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-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69" name="Шеврон 68"/>
          <p:cNvSpPr/>
          <p:nvPr/>
        </p:nvSpPr>
        <p:spPr>
          <a:xfrm>
            <a:off x="17472047" y="232933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33840" y="204161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1" name="Шеврон 70"/>
          <p:cNvSpPr/>
          <p:nvPr/>
        </p:nvSpPr>
        <p:spPr>
          <a:xfrm>
            <a:off x="17472047" y="3071203"/>
            <a:ext cx="891291" cy="643592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33840" y="276924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" name="Шеврон 72"/>
          <p:cNvSpPr/>
          <p:nvPr/>
        </p:nvSpPr>
        <p:spPr>
          <a:xfrm>
            <a:off x="17472047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733840" y="3431021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5" name="Шеврон 74"/>
          <p:cNvSpPr/>
          <p:nvPr/>
        </p:nvSpPr>
        <p:spPr>
          <a:xfrm>
            <a:off x="17472047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33840" y="420146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7" name="Шеврон 76"/>
          <p:cNvSpPr/>
          <p:nvPr/>
        </p:nvSpPr>
        <p:spPr>
          <a:xfrm>
            <a:off x="17472047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733840" y="4969656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9" name="Шеврон 78"/>
          <p:cNvSpPr/>
          <p:nvPr/>
        </p:nvSpPr>
        <p:spPr>
          <a:xfrm>
            <a:off x="17472047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733840" y="571101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1" name="Шеврон 80"/>
          <p:cNvSpPr/>
          <p:nvPr/>
        </p:nvSpPr>
        <p:spPr>
          <a:xfrm>
            <a:off x="17472047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733840" y="6500690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Преимущества пребывания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86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rgbClr val="FF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/>
          <a:bevelB/>
        </a:sp3d>
      </a:spPr>
      <a:bodyPr wrap="square">
        <a:spAutoFit/>
      </a:bodyPr>
      <a:lstStyle>
        <a:defPPr algn="just">
          <a:defRPr sz="13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15037</TotalTime>
  <Words>567</Words>
  <Application>Microsoft Office PowerPoint</Application>
  <PresentationFormat>Произвольный</PresentationFormat>
  <Paragraphs>163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8_Тема Office</vt:lpstr>
      <vt:lpstr>Оформление по умолчанию</vt:lpstr>
      <vt:lpstr>7_Тема Office</vt:lpstr>
      <vt:lpstr>21_Тема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Пользователь</cp:lastModifiedBy>
  <cp:revision>625</cp:revision>
  <cp:lastPrinted>2021-06-24T11:25:11Z</cp:lastPrinted>
  <dcterms:created xsi:type="dcterms:W3CDTF">2020-05-11T07:43:26Z</dcterms:created>
  <dcterms:modified xsi:type="dcterms:W3CDTF">2021-07-23T11:40:34Z</dcterms:modified>
</cp:coreProperties>
</file>