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  <p:sldMasterId id="2147483758" r:id="rId2"/>
  </p:sldMasterIdLst>
  <p:sldIdLst>
    <p:sldId id="256" r:id="rId3"/>
    <p:sldId id="264" r:id="rId4"/>
    <p:sldId id="257" r:id="rId5"/>
    <p:sldId id="258" r:id="rId6"/>
    <p:sldId id="259" r:id="rId7"/>
    <p:sldId id="260" r:id="rId8"/>
    <p:sldId id="265" r:id="rId9"/>
    <p:sldId id="267" r:id="rId10"/>
    <p:sldId id="262" r:id="rId11"/>
    <p:sldId id="268" r:id="rId12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209BDD5-4516-4725-9B9B-EC67BD245972}">
          <p14:sldIdLst>
            <p14:sldId id="256"/>
            <p14:sldId id="264"/>
            <p14:sldId id="257"/>
            <p14:sldId id="258"/>
            <p14:sldId id="259"/>
            <p14:sldId id="260"/>
            <p14:sldId id="265"/>
            <p14:sldId id="267"/>
            <p14:sldId id="262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80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8147401433691754E-2"/>
          <c:y val="9.0078911673715956E-2"/>
          <c:w val="0.84370519713261649"/>
          <c:h val="0.82832802132820171"/>
        </c:manualLayout>
      </c:layout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1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5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EA7-45A0-8F47-BE1B194B027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2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5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EA7-45A0-8F47-BE1B194B027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3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5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EA7-45A0-8F47-BE1B194B027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4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5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FEA7-45A0-8F47-BE1B194B027F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5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5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FEA7-45A0-8F47-BE1B194B027F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6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5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FEA7-45A0-8F47-BE1B194B027F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1">
                      <a:lumMod val="60000"/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5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FEA7-45A0-8F47-BE1B194B027F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885E5420-FAE3-4221-8EB2-3C10C6C1ADEC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; </a:t>
                    </a:r>
                    <a:r>
                      <a:rPr lang="ru-RU" baseline="0" smtClean="0"/>
                      <a:t>9720,2;106,6%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EA7-45A0-8F47-BE1B194B027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352747D4-DC22-487C-AA23-BB797FFBFF20}" type="CATEGORYNAME">
                      <a:rPr lang="ru-RU" smtClean="0"/>
                      <a:pPr/>
                      <a:t>[ИМЯ КАТЕГОРИИ]</a:t>
                    </a:fld>
                    <a:r>
                      <a:rPr lang="ru-RU" dirty="0" smtClean="0"/>
                      <a:t> 5061,3</a:t>
                    </a:r>
                    <a:r>
                      <a:rPr lang="ru-RU" baseline="0" dirty="0" smtClean="0"/>
                      <a:t>;153%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EA7-45A0-8F47-BE1B194B027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DE42C46E-54F8-41AF-A11F-EDF23864A110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; </a:t>
                    </a:r>
                    <a:r>
                      <a:rPr lang="ru-RU" baseline="0" smtClean="0"/>
                      <a:t>1525,9;88,4%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EA7-45A0-8F47-BE1B194B027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FCB7BA8A-A232-46D2-BDAF-A344C312E961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; </a:t>
                    </a:r>
                    <a:r>
                      <a:rPr lang="ru-RU" baseline="0" smtClean="0"/>
                      <a:t>3261,9;93,5%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EA7-45A0-8F47-BE1B194B027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AB070FE2-D685-4DC6-822A-972947488328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6410,5;;159,2%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EA7-45A0-8F47-BE1B194B027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9E383B2A-E801-4480-A061-7BA1EB918380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; </a:t>
                    </a:r>
                    <a:r>
                      <a:rPr lang="ru-RU" baseline="0" smtClean="0"/>
                      <a:t>903,5;112,9%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EA7-45A0-8F47-BE1B194B027F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238F16DA-EE3D-4F0B-8305-D7C7B678D9A3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; </a:t>
                    </a:r>
                    <a:r>
                      <a:rPr lang="ru-RU" baseline="0" smtClean="0"/>
                      <a:t>1040,7;100%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FEA7-45A0-8F47-BE1B194B02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7"/>
                <c:pt idx="0">
                  <c:v>НДФЛ</c:v>
                </c:pt>
                <c:pt idx="1">
                  <c:v>Единый сельскохозяйственный налог</c:v>
                </c:pt>
                <c:pt idx="2">
                  <c:v>Налог на имущество физ. Лиц</c:v>
                </c:pt>
                <c:pt idx="3">
                  <c:v>Земельный налог с организаций</c:v>
                </c:pt>
                <c:pt idx="4">
                  <c:v>Земельный налог с физ. лиц</c:v>
                </c:pt>
                <c:pt idx="5">
                  <c:v>Доходы от использования имущества</c:v>
                </c:pt>
                <c:pt idx="6">
                  <c:v>Доходы от продажи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7"/>
                <c:pt idx="0">
                  <c:v>8867.4</c:v>
                </c:pt>
                <c:pt idx="1">
                  <c:v>2908.4</c:v>
                </c:pt>
                <c:pt idx="2">
                  <c:v>1695.2</c:v>
                </c:pt>
                <c:pt idx="3">
                  <c:v>3339</c:v>
                </c:pt>
                <c:pt idx="4">
                  <c:v>4778.5</c:v>
                </c:pt>
                <c:pt idx="5">
                  <c:v>533</c:v>
                </c:pt>
                <c:pt idx="6">
                  <c:v>903.6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EA7-45A0-8F47-BE1B194B027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1"/>
  <c:style val="2"/>
  <c:chart>
    <c:autoTitleDeleted val="1"/>
    <c:view3D>
      <c:rotX val="15"/>
      <c:rotY val="20"/>
      <c:rAngAx val="0"/>
    </c:view3D>
    <c:floor>
      <c:thickness val="0"/>
      <c:spPr>
        <a:noFill/>
        <a:ln w="12600">
          <a:solidFill>
            <a:srgbClr val="8B8B8B"/>
          </a:solidFill>
          <a:round/>
        </a:ln>
      </c:spPr>
    </c:floor>
    <c:sideWall>
      <c:thickness val="0"/>
    </c:sideWall>
    <c:backWall>
      <c:thickness val="0"/>
      <c:spPr>
        <a:noFill/>
        <a:ln w="12600">
          <a:solidFill>
            <a:srgbClr val="8B8B8B"/>
          </a:solidFill>
          <a:round/>
        </a:ln>
      </c:spPr>
    </c:backWall>
    <c:plotArea>
      <c:layout/>
      <c:bar3DChart>
        <c:barDir val="col"/>
        <c:grouping val="stacked"/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в тыс. рублей</c:v>
                </c:pt>
              </c:strCache>
            </c:strRef>
          </c:tx>
          <c:spPr>
            <a:solidFill>
              <a:srgbClr val="90C226"/>
            </a:solidFill>
            <a:ln>
              <a:noFill/>
            </a:ln>
          </c:spPr>
          <c:invertIfNegative val="1"/>
          <c:dLbls>
            <c:dLbl>
              <c:idx val="0"/>
              <c:layout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ru-RU" dirty="0" smtClean="0"/>
                      <a:t>8464,7</a:t>
                    </a:r>
                  </a:p>
                  <a:p>
                    <a:pPr>
                      <a:defRPr/>
                    </a:pPr>
                    <a:r>
                      <a:rPr lang="ru-RU" dirty="0" smtClean="0"/>
                      <a:t>2019 год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2-AD7A-4FC1-BED0-C55098B9FE1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8867,4</a:t>
                    </a:r>
                  </a:p>
                  <a:p>
                    <a:r>
                      <a:rPr lang="ru-RU" dirty="0" smtClean="0"/>
                      <a:t>2020 год</a:t>
                    </a:r>
                  </a:p>
                  <a:p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D7A-4FC1-BED0-C55098B9FE1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9720,2</a:t>
                    </a:r>
                  </a:p>
                  <a:p>
                    <a:r>
                      <a:rPr lang="ru-RU" dirty="0" smtClean="0"/>
                      <a:t>2021 год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D7A-4FC1-BED0-C55098B9FE1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8279.4</c:v>
                </c:pt>
                <c:pt idx="1">
                  <c:v>8464.7000000000007</c:v>
                </c:pt>
                <c:pt idx="2">
                  <c:v>8867.4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3-3C35-4CC0-8C17-B2E0357A4B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930076"/>
        <c:axId val="19634435"/>
        <c:axId val="0"/>
      </c:bar3DChart>
      <c:catAx>
        <c:axId val="79300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9634435"/>
        <c:crosses val="autoZero"/>
        <c:auto val="1"/>
        <c:lblAlgn val="ctr"/>
        <c:lblOffset val="100"/>
        <c:noMultiLvlLbl val="1"/>
      </c:catAx>
      <c:valAx>
        <c:axId val="19634435"/>
        <c:scaling>
          <c:orientation val="minMax"/>
        </c:scaling>
        <c:delete val="1"/>
        <c:axPos val="l"/>
        <c:majorGridlines>
          <c:spPr>
            <a:ln w="12600">
              <a:solidFill>
                <a:srgbClr val="8B8B8B"/>
              </a:solidFill>
              <a:round/>
            </a:ln>
          </c:spPr>
        </c:majorGridlines>
        <c:numFmt formatCode="General" sourceLinked="1"/>
        <c:majorTickMark val="out"/>
        <c:minorTickMark val="none"/>
        <c:tickLblPos val="nextTo"/>
        <c:crossAx val="7930076"/>
        <c:crosses val="autoZero"/>
        <c:crossBetween val="between"/>
      </c:valAx>
      <c:spPr>
        <a:noFill/>
        <a:ln w="12600">
          <a:solidFill>
            <a:srgbClr val="8B8B8B"/>
          </a:solidFill>
          <a:round/>
        </a:ln>
      </c:spPr>
    </c:plotArea>
    <c:plotVisOnly val="1"/>
    <c:dispBlanksAs val="zero"/>
    <c:showDLblsOverMax val="1"/>
  </c:chart>
  <c:spPr>
    <a:noFill/>
    <a:ln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Расходы </a:t>
            </a:r>
            <a:r>
              <a:rPr lang="ru-RU" dirty="0" smtClean="0"/>
              <a:t>– </a:t>
            </a:r>
            <a:r>
              <a:rPr lang="ru-RU" dirty="0" smtClean="0"/>
              <a:t>37835,8 </a:t>
            </a:r>
            <a:r>
              <a:rPr lang="ru-RU" dirty="0" smtClean="0"/>
              <a:t>тыс.рублей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- 37835,8 тыс.рублей</c:v>
                </c:pt>
              </c:strCache>
            </c:strRef>
          </c:tx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0F-4F70-A0D8-9FD53BEEB2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 - 5325,7 тыс.рублей</c:v>
                </c:pt>
                <c:pt idx="1">
                  <c:v>ОХРАНА ОКРУЖАЮЩЕЙ СРЕДЫ - 9,9 тыс.рублей</c:v>
                </c:pt>
                <c:pt idx="2">
                  <c:v>НАЦИОНАЛЬНАЯ БЕЗОПАСНОСТЬ И ПРАВООХРАНИТЕЛЬНАЯ ДЕЯТЕЛЬНОСТЬ - 33,5 тыс.рублей</c:v>
                </c:pt>
                <c:pt idx="3">
                  <c:v>НАЦИОНАЛЬНАЯ ЭКОНОМИКА - 4931,9 тыс.рублей</c:v>
                </c:pt>
                <c:pt idx="4">
                  <c:v>ЖИЛИЩНО-КОММУНАЛЬНОЕ ХОЗЯЙСТВО - 17533,6 тыс.рублей</c:v>
                </c:pt>
                <c:pt idx="5">
                  <c:v>ОБРАЗОВАНИЕ - 45,6 тыс.рублей</c:v>
                </c:pt>
                <c:pt idx="6">
                  <c:v>КУЛЬТУРА, КИНЕМАТОГРАФИЯ - 554,8 тыс.рублей</c:v>
                </c:pt>
                <c:pt idx="7">
                  <c:v>СОЦИАЛЬНАЯ ПОЛИТИКА - 504,6 тыс.рублей</c:v>
                </c:pt>
                <c:pt idx="8">
                  <c:v>ФИЗИЧЕСКАЯ КУЛЬТУРА И СПОРТ - 117,4 тыс.рублей</c:v>
                </c:pt>
                <c:pt idx="9">
                  <c:v>МЕЖБЮДЖЕТНЫЕ ТРАНСФЕРТЫ - 174,8 тыс.рублей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36.816189957659148</c:v>
                </c:pt>
                <c:pt idx="1">
                  <c:v>2.6165694923855183E-2</c:v>
                </c:pt>
                <c:pt idx="2">
                  <c:v>8.8540482823146319E-2</c:v>
                </c:pt>
                <c:pt idx="3">
                  <c:v>13.03500917120822</c:v>
                </c:pt>
                <c:pt idx="4">
                  <c:v>46.341295809788605</c:v>
                </c:pt>
                <c:pt idx="5">
                  <c:v>0.12052077661896933</c:v>
                </c:pt>
                <c:pt idx="6">
                  <c:v>1.4663361155307932</c:v>
                </c:pt>
                <c:pt idx="7">
                  <c:v>1.3336575412704368</c:v>
                </c:pt>
                <c:pt idx="8">
                  <c:v>0.31028813980410086</c:v>
                </c:pt>
                <c:pt idx="9">
                  <c:v>0.46199631037271577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0F-4F70-A0D8-9FD53BEEB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120791881558682"/>
          <c:y val="9.2400309825769675E-2"/>
          <c:w val="0.33951678378454153"/>
          <c:h val="0.89541215226256732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609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84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332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781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690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760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63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017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013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46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899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362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058F-B960-4439-B370-43D89816EE05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9B06-CF2A-459A-8CBC-F18C1D67D2B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555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000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740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04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171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78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35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2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02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058F-B960-4439-B370-43D89816EE05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9B06-CF2A-459A-8CBC-F18C1D67D2B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61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37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smtClean="0"/>
              <a:pPr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32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7"/>
          <p:cNvPicPr/>
          <p:nvPr/>
        </p:nvPicPr>
        <p:blipFill>
          <a:blip r:embed="rId2"/>
          <a:stretch/>
        </p:blipFill>
        <p:spPr>
          <a:xfrm>
            <a:off x="14760" y="-7920"/>
            <a:ext cx="9128160" cy="6856920"/>
          </a:xfrm>
          <a:prstGeom prst="rect">
            <a:avLst/>
          </a:prstGeom>
          <a:ln>
            <a:noFill/>
          </a:ln>
        </p:spPr>
      </p:pic>
      <p:sp>
        <p:nvSpPr>
          <p:cNvPr id="103" name="CustomShape 1"/>
          <p:cNvSpPr/>
          <p:nvPr/>
        </p:nvSpPr>
        <p:spPr>
          <a:xfrm>
            <a:off x="14760" y="260640"/>
            <a:ext cx="9128160" cy="658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endParaRPr lang="ru-RU" sz="5400" b="1" strike="noStrike" dirty="0" smtClean="0">
              <a:solidFill>
                <a:srgbClr val="FFFFFF"/>
              </a:solidFill>
              <a:latin typeface="Arial Black"/>
              <a:ea typeface="바탕"/>
            </a:endParaRPr>
          </a:p>
          <a:p>
            <a:endParaRPr lang="ru-RU" sz="5400" b="1" dirty="0">
              <a:solidFill>
                <a:srgbClr val="FFFFFF"/>
              </a:solidFill>
              <a:latin typeface="Arial Black"/>
              <a:ea typeface="바탕"/>
            </a:endParaRPr>
          </a:p>
          <a:p>
            <a:pPr algn="ctr"/>
            <a:r>
              <a:rPr lang="ru-RU" sz="5400" b="1" strike="noStrike" dirty="0" smtClean="0">
                <a:solidFill>
                  <a:srgbClr val="FFFFFF"/>
                </a:solidFill>
                <a:latin typeface="Arial Black"/>
                <a:ea typeface="바탕"/>
              </a:rPr>
              <a:t>Отчет</a:t>
            </a:r>
            <a:endParaRPr dirty="0"/>
          </a:p>
          <a:p>
            <a:pPr algn="ctr"/>
            <a:r>
              <a:rPr lang="ru-RU" sz="5400" b="1" strike="noStrike" dirty="0" smtClean="0">
                <a:solidFill>
                  <a:srgbClr val="FFFFFF"/>
                </a:solidFill>
                <a:latin typeface="Arial Black"/>
                <a:ea typeface="바탕"/>
              </a:rPr>
              <a:t>об </a:t>
            </a:r>
            <a:r>
              <a:rPr lang="ru-RU" sz="5400" b="1" strike="noStrike" dirty="0">
                <a:solidFill>
                  <a:srgbClr val="FFFFFF"/>
                </a:solidFill>
                <a:latin typeface="Arial Black"/>
                <a:ea typeface="바탕"/>
              </a:rPr>
              <a:t>исполнении </a:t>
            </a:r>
            <a:endParaRPr dirty="0"/>
          </a:p>
          <a:p>
            <a:pPr algn="ctr"/>
            <a:r>
              <a:rPr lang="ru-RU" sz="5400" b="1" strike="noStrike" dirty="0" smtClean="0">
                <a:solidFill>
                  <a:srgbClr val="FFFFFF"/>
                </a:solidFill>
                <a:latin typeface="Arial Black"/>
                <a:ea typeface="바탕"/>
              </a:rPr>
              <a:t>бюджета</a:t>
            </a:r>
            <a:endParaRPr dirty="0"/>
          </a:p>
          <a:p>
            <a:pPr algn="ctr"/>
            <a:r>
              <a:rPr lang="ru-RU" sz="5400" b="1" strike="noStrike" dirty="0">
                <a:solidFill>
                  <a:srgbClr val="FFFFFF"/>
                </a:solidFill>
                <a:latin typeface="Arial Black"/>
                <a:ea typeface="바탕"/>
              </a:rPr>
              <a:t>Покровского</a:t>
            </a:r>
            <a:endParaRPr dirty="0"/>
          </a:p>
          <a:p>
            <a:pPr algn="ctr"/>
            <a:r>
              <a:rPr lang="ru-RU" sz="5400" b="1" strike="noStrike" dirty="0">
                <a:solidFill>
                  <a:srgbClr val="FFFFFF"/>
                </a:solidFill>
                <a:latin typeface="Arial Black"/>
                <a:ea typeface="바탕"/>
              </a:rPr>
              <a:t>сельского поселения</a:t>
            </a:r>
            <a:endParaRPr dirty="0"/>
          </a:p>
          <a:p>
            <a:pPr algn="ctr"/>
            <a:r>
              <a:rPr lang="ru-RU" sz="5400" b="1" strike="noStrike" dirty="0" err="1">
                <a:solidFill>
                  <a:srgbClr val="FFFFFF"/>
                </a:solidFill>
                <a:latin typeface="Arial Black"/>
                <a:ea typeface="바탕"/>
              </a:rPr>
              <a:t>Неклиновского</a:t>
            </a:r>
            <a:r>
              <a:rPr lang="ru-RU" sz="5400" b="1" strike="noStrike" dirty="0">
                <a:solidFill>
                  <a:srgbClr val="FFFFFF"/>
                </a:solidFill>
                <a:latin typeface="Arial Black"/>
                <a:ea typeface="바탕"/>
              </a:rPr>
              <a:t> </a:t>
            </a:r>
            <a:r>
              <a:rPr lang="ru-RU" sz="5400" b="1" strike="noStrike" dirty="0" smtClean="0">
                <a:solidFill>
                  <a:srgbClr val="FFFFFF"/>
                </a:solidFill>
                <a:latin typeface="Arial Black"/>
                <a:ea typeface="바탕"/>
              </a:rPr>
              <a:t>района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5400" b="1" strike="noStrike" dirty="0">
                <a:solidFill>
                  <a:srgbClr val="FFFFFF"/>
                </a:solidFill>
                <a:latin typeface="Arial Black"/>
                <a:ea typeface="바탕"/>
              </a:rPr>
              <a:t>за </a:t>
            </a:r>
            <a:r>
              <a:rPr lang="ru-RU" sz="5400" b="1" strike="noStrike" dirty="0" smtClean="0">
                <a:solidFill>
                  <a:srgbClr val="FFFFFF"/>
                </a:solidFill>
                <a:latin typeface="Arial Black"/>
                <a:ea typeface="바탕"/>
              </a:rPr>
              <a:t>2021 </a:t>
            </a:r>
            <a:r>
              <a:rPr lang="ru-RU" sz="5400" b="1" strike="noStrike" dirty="0">
                <a:solidFill>
                  <a:srgbClr val="FFFFFF"/>
                </a:solidFill>
                <a:latin typeface="Arial Black"/>
                <a:ea typeface="바탕"/>
              </a:rPr>
              <a:t>год</a:t>
            </a:r>
            <a:endParaRPr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3568" y="620688"/>
            <a:ext cx="7776864" cy="769441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</a:p>
        </p:txBody>
      </p:sp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684213" y="5037138"/>
            <a:ext cx="76676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Georgia" panose="02040502050405020303" pitchFamily="18" charset="0"/>
              </a:rPr>
              <a:t>Разработчиком презентации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Georgia" panose="02040502050405020303" pitchFamily="18" charset="0"/>
              </a:rPr>
              <a:t>«Бюджет для граждан» по исполнению бюджета  </a:t>
            </a:r>
            <a:r>
              <a:rPr lang="ru-RU" altLang="ru-RU" sz="1400" dirty="0" smtClean="0">
                <a:latin typeface="Georgia" panose="02040502050405020303" pitchFamily="18" charset="0"/>
              </a:rPr>
              <a:t>  </a:t>
            </a:r>
            <a:r>
              <a:rPr lang="ru-RU" altLang="ru-RU" sz="1400" dirty="0">
                <a:latin typeface="Georgia" panose="02040502050405020303" pitchFamily="18" charset="0"/>
              </a:rPr>
              <a:t>2021 года является </a:t>
            </a:r>
            <a:endParaRPr lang="ru-RU" altLang="ru-RU" sz="1400" dirty="0">
              <a:latin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188" y="5732463"/>
            <a:ext cx="7740650" cy="9002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050" b="1" dirty="0">
                <a:latin typeface="Georgia" panose="02040502050405020303" pitchFamily="18" charset="0"/>
              </a:rPr>
              <a:t>Финансовый отдел Администрации </a:t>
            </a:r>
            <a:r>
              <a:rPr lang="ru-RU" altLang="ru-RU" sz="1050" b="1" dirty="0" smtClean="0">
                <a:latin typeface="Georgia" panose="02040502050405020303" pitchFamily="18" charset="0"/>
              </a:rPr>
              <a:t>Покровского </a:t>
            </a:r>
            <a:r>
              <a:rPr lang="ru-RU" altLang="ru-RU" sz="1050" b="1" dirty="0">
                <a:latin typeface="Georgia" panose="02040502050405020303" pitchFamily="18" charset="0"/>
              </a:rPr>
              <a:t>сельского </a:t>
            </a:r>
            <a:r>
              <a:rPr lang="ru-RU" altLang="ru-RU" sz="1050" b="1" dirty="0" smtClean="0">
                <a:latin typeface="Georgia" panose="02040502050405020303" pitchFamily="18" charset="0"/>
              </a:rPr>
              <a:t>поселения </a:t>
            </a:r>
            <a:endParaRPr lang="ru-RU" altLang="ru-RU" sz="1050" dirty="0">
              <a:latin typeface="Georgia" panose="02040502050405020303" pitchFamily="18" charset="0"/>
            </a:endParaRPr>
          </a:p>
          <a:p>
            <a:pPr>
              <a:defRPr/>
            </a:pPr>
            <a:r>
              <a:rPr lang="ru-RU" altLang="ru-RU" sz="1050" b="1" dirty="0">
                <a:latin typeface="Georgia" panose="02040502050405020303" pitchFamily="18" charset="0"/>
              </a:rPr>
              <a:t>Наш адрес: </a:t>
            </a:r>
            <a:r>
              <a:rPr lang="ru-RU" altLang="ru-RU" sz="1050" i="1" dirty="0" smtClean="0">
                <a:latin typeface="Georgia" panose="02040502050405020303" pitchFamily="18" charset="0"/>
              </a:rPr>
              <a:t>346830, </a:t>
            </a:r>
            <a:r>
              <a:rPr lang="ru-RU" altLang="ru-RU" sz="1050" i="1" dirty="0">
                <a:latin typeface="Georgia" panose="02040502050405020303" pitchFamily="18" charset="0"/>
              </a:rPr>
              <a:t>Ростовская область, </a:t>
            </a:r>
            <a:r>
              <a:rPr lang="ru-RU" altLang="ru-RU" sz="1050" i="1" dirty="0" err="1">
                <a:latin typeface="Georgia" panose="02040502050405020303" pitchFamily="18" charset="0"/>
              </a:rPr>
              <a:t>Неклиновский</a:t>
            </a:r>
            <a:r>
              <a:rPr lang="ru-RU" altLang="ru-RU" sz="1050" i="1" dirty="0">
                <a:latin typeface="Georgia" panose="02040502050405020303" pitchFamily="18" charset="0"/>
              </a:rPr>
              <a:t> район</a:t>
            </a:r>
            <a:r>
              <a:rPr lang="ru-RU" altLang="ru-RU" sz="1050" dirty="0">
                <a:latin typeface="Georgia" panose="02040502050405020303" pitchFamily="18" charset="0"/>
              </a:rPr>
              <a:t/>
            </a:r>
            <a:br>
              <a:rPr lang="ru-RU" altLang="ru-RU" sz="1050" dirty="0">
                <a:latin typeface="Georgia" panose="02040502050405020303" pitchFamily="18" charset="0"/>
              </a:rPr>
            </a:br>
            <a:r>
              <a:rPr lang="ru-RU" altLang="ru-RU" sz="1050" i="1" dirty="0">
                <a:latin typeface="Georgia" panose="02040502050405020303" pitchFamily="18" charset="0"/>
              </a:rPr>
              <a:t>с. </a:t>
            </a:r>
            <a:r>
              <a:rPr lang="ru-RU" altLang="ru-RU" sz="1050" i="1" dirty="0" smtClean="0">
                <a:latin typeface="Georgia" panose="02040502050405020303" pitchFamily="18" charset="0"/>
              </a:rPr>
              <a:t>Покровское, ул. Урицкого,15</a:t>
            </a:r>
            <a:r>
              <a:rPr lang="ru-RU" altLang="ru-RU" sz="1050" dirty="0">
                <a:latin typeface="Georgia" panose="02040502050405020303" pitchFamily="18" charset="0"/>
              </a:rPr>
              <a:t/>
            </a:r>
            <a:br>
              <a:rPr lang="ru-RU" altLang="ru-RU" sz="1050" dirty="0">
                <a:latin typeface="Georgia" panose="02040502050405020303" pitchFamily="18" charset="0"/>
              </a:rPr>
            </a:br>
            <a:r>
              <a:rPr lang="ru-RU" altLang="ru-RU" sz="1050" b="1" i="1" dirty="0">
                <a:latin typeface="Georgia" panose="02040502050405020303" pitchFamily="18" charset="0"/>
              </a:rPr>
              <a:t>Телефон </a:t>
            </a:r>
            <a:r>
              <a:rPr lang="ru-RU" altLang="ru-RU" sz="1050" i="1" dirty="0">
                <a:latin typeface="Georgia" panose="02040502050405020303" pitchFamily="18" charset="0"/>
              </a:rPr>
              <a:t>: </a:t>
            </a:r>
            <a:r>
              <a:rPr lang="ru-RU" altLang="ru-RU" sz="1050" i="1" dirty="0" smtClean="0">
                <a:latin typeface="Georgia" panose="02040502050405020303" pitchFamily="18" charset="0"/>
              </a:rPr>
              <a:t>8-86347-2-05-77</a:t>
            </a:r>
            <a:r>
              <a:rPr lang="ru-RU" altLang="ru-RU" sz="1050" dirty="0">
                <a:latin typeface="Georgia" panose="02040502050405020303" pitchFamily="18" charset="0"/>
              </a:rPr>
              <a:t/>
            </a:r>
            <a:br>
              <a:rPr lang="ru-RU" altLang="ru-RU" sz="1050" dirty="0">
                <a:latin typeface="Georgia" panose="02040502050405020303" pitchFamily="18" charset="0"/>
              </a:rPr>
            </a:br>
            <a:r>
              <a:rPr lang="ru-RU" altLang="ru-RU" sz="1050" b="1" i="1" dirty="0">
                <a:latin typeface="Georgia" panose="02040502050405020303" pitchFamily="18" charset="0"/>
              </a:rPr>
              <a:t>Электронный адрес </a:t>
            </a:r>
            <a:r>
              <a:rPr lang="ru-RU" altLang="ru-RU" sz="1050" i="1" dirty="0">
                <a:latin typeface="Georgia" panose="02040502050405020303" pitchFamily="18" charset="0"/>
              </a:rPr>
              <a:t>: </a:t>
            </a:r>
            <a:r>
              <a:rPr lang="ru-RU" altLang="ru-RU" sz="1050" i="1" dirty="0" smtClean="0">
                <a:latin typeface="Georgia" panose="02040502050405020303" pitchFamily="18" charset="0"/>
              </a:rPr>
              <a:t>sp26276@donpac.ru</a:t>
            </a:r>
            <a:endParaRPr lang="ru-RU" altLang="ru-RU" sz="1050" dirty="0">
              <a:latin typeface="Georgia" panose="02040502050405020303" pitchFamily="18" charset="0"/>
            </a:endParaRPr>
          </a:p>
        </p:txBody>
      </p:sp>
      <p:pic>
        <p:nvPicPr>
          <p:cNvPr id="2458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560513"/>
            <a:ext cx="78486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-1685925" y="0"/>
            <a:ext cx="12387263" cy="1484313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ru-RU" altLang="ru-RU" sz="3200" b="1" dirty="0" smtClean="0">
                <a:solidFill>
                  <a:srgbClr val="002060"/>
                </a:solidFill>
              </a:rPr>
              <a:t>               </a:t>
            </a:r>
            <a:r>
              <a:rPr lang="ru-RU" alt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  <a:br>
              <a:rPr lang="ru-RU" alt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ПОКРОВСКОГО  сельского поселения!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685925" y="1271588"/>
            <a:ext cx="12387263" cy="5037772"/>
          </a:xfrm>
          <a:solidFill>
            <a:srgbClr val="92D050"/>
          </a:solidFill>
          <a:ln>
            <a:solidFill>
              <a:schemeClr val="accent3"/>
            </a:solidFill>
          </a:ln>
        </p:spPr>
        <p:txBody>
          <a:bodyPr anchor="ctr">
            <a:normAutofit/>
          </a:bodyPr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dirty="0">
                <a:cs typeface="Times New Roman" panose="02020603050405020304" pitchFamily="18" charset="0"/>
              </a:rPr>
              <a:t>	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Отчет об исполнении бюджета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Покровского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Неклиновского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 2021 года в рамках проекта «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граждан».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предназначен, прежде всего, для жителей, не обладающих специальными знаниями в сфере бюджетного законодательства. Информация,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в данной презентации, знакомит жителей с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характеристиками бюджета поселения и результатами его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за  2021 года.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Покровского 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поселения.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экономики и финансов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Покровского сельского поселения                Н.В. Моисеенко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25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0" y="-1"/>
            <a:ext cx="9142920" cy="1967345"/>
          </a:xfrm>
          <a:prstGeom prst="rect">
            <a:avLst/>
          </a:prstGeom>
          <a:solidFill>
            <a:srgbClr val="54A021"/>
          </a:solidFill>
          <a:ln w="19080">
            <a:solidFill>
              <a:srgbClr val="3E761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3200" b="1" strike="noStrike" dirty="0">
                <a:solidFill>
                  <a:srgbClr val="FFFFFF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Основные параметры </a:t>
            </a:r>
            <a:r>
              <a:rPr lang="ru-RU" sz="3200" b="1" strike="noStrike" dirty="0" smtClean="0">
                <a:solidFill>
                  <a:srgbClr val="FFFFFF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бюджета Покровского сельского поселения за 2021 год</a:t>
            </a:r>
            <a:endParaRPr lang="ru-RU" sz="3200" b="1" strike="noStrike" dirty="0" smtClean="0">
              <a:solidFill>
                <a:srgbClr val="FFFFFF"/>
              </a:solidFill>
              <a:latin typeface="Times New Roman" panose="02020603050405020304" pitchFamily="18" charset="0"/>
              <a:ea typeface="바탕"/>
              <a:cs typeface="Times New Roman" panose="02020603050405020304" pitchFamily="18" charset="0"/>
            </a:endParaRPr>
          </a:p>
          <a:p>
            <a:pPr>
              <a:lnSpc>
                <a:spcPts val="119"/>
              </a:lnSpc>
            </a:pPr>
            <a:endParaRPr dirty="0"/>
          </a:p>
        </p:txBody>
      </p:sp>
      <p:graphicFrame>
        <p:nvGraphicFramePr>
          <p:cNvPr id="105" name="Table 2"/>
          <p:cNvGraphicFramePr/>
          <p:nvPr>
            <p:extLst>
              <p:ext uri="{D42A27DB-BD31-4B8C-83A1-F6EECF244321}">
                <p14:modId xmlns:p14="http://schemas.microsoft.com/office/powerpoint/2010/main" val="3548366254"/>
              </p:ext>
            </p:extLst>
          </p:nvPr>
        </p:nvGraphicFramePr>
        <p:xfrm>
          <a:off x="0" y="2004290"/>
          <a:ext cx="9142920" cy="5021640"/>
        </p:xfrm>
        <a:graphic>
          <a:graphicData uri="http://schemas.openxmlformats.org/drawingml/2006/table">
            <a:tbl>
              <a:tblPr/>
              <a:tblGrid>
                <a:gridCol w="2411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5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2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solidFill>
                            <a:srgbClr val="FFFFFF"/>
                          </a:solidFill>
                          <a:latin typeface="Segoe UI"/>
                        </a:rPr>
                        <a:t>Наименование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solidFill>
                            <a:srgbClr val="FFFFFF"/>
                          </a:solidFill>
                          <a:latin typeface="Segoe UI"/>
                        </a:rPr>
                        <a:t>показателя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solidFill>
                            <a:srgbClr val="FFFFFF"/>
                          </a:solidFill>
                          <a:latin typeface="Segoe UI"/>
                        </a:rPr>
                        <a:t>Уточненный план,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solidFill>
                            <a:srgbClr val="FFFFFF"/>
                          </a:solidFill>
                          <a:latin typeface="Segoe UI"/>
                        </a:rPr>
                        <a:t>тыс. рублей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1" strike="noStrike" dirty="0">
                          <a:solidFill>
                            <a:srgbClr val="FFFFFF"/>
                          </a:solidFill>
                          <a:latin typeface="Segoe UI"/>
                        </a:rPr>
                        <a:t>Исполнение,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1" strike="noStrike" dirty="0">
                          <a:solidFill>
                            <a:srgbClr val="FFFFFF"/>
                          </a:solidFill>
                          <a:latin typeface="Segoe UI"/>
                        </a:rPr>
                        <a:t>тыс. рублей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solidFill>
                            <a:srgbClr val="FFFFFF"/>
                          </a:solidFill>
                          <a:latin typeface="Segoe UI"/>
                        </a:rPr>
                        <a:t>%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solidFill>
                            <a:srgbClr val="FFFFFF"/>
                          </a:solidFill>
                          <a:latin typeface="Segoe UI"/>
                        </a:rPr>
                        <a:t>исполнения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b="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ДОХОДЫ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b="1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34930,0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b="1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40327,3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b="1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115,5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Trebuchet MS"/>
                        </a:rPr>
                        <a:t>в том числе: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2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i="1" strike="noStrike">
                          <a:solidFill>
                            <a:srgbClr val="000000"/>
                          </a:solidFill>
                          <a:latin typeface="Segoe UI"/>
                        </a:rPr>
                        <a:t>Налоговые и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i="1" strike="noStrike">
                          <a:solidFill>
                            <a:srgbClr val="000000"/>
                          </a:solidFill>
                          <a:latin typeface="Segoe UI"/>
                        </a:rPr>
                        <a:t>неналоговые доходы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22519,1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27924,5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124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8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i="1" strike="noStrike">
                          <a:solidFill>
                            <a:srgbClr val="000000"/>
                          </a:solidFill>
                          <a:latin typeface="Segoe UI"/>
                        </a:rPr>
                        <a:t>Безвозмездные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i="1" strike="noStrike">
                          <a:solidFill>
                            <a:srgbClr val="000000"/>
                          </a:solidFill>
                          <a:latin typeface="Segoe UI"/>
                        </a:rPr>
                        <a:t>поступления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12410,9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12402,8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100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b="1" strike="noStrike">
                          <a:solidFill>
                            <a:srgbClr val="000000"/>
                          </a:solidFill>
                          <a:latin typeface="Segoe UI"/>
                        </a:rPr>
                        <a:t>РАСХОДЫ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b="1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40922,4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b="1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37835,8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92,5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08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8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b="1" strike="noStrike">
                          <a:solidFill>
                            <a:srgbClr val="000000"/>
                          </a:solidFill>
                          <a:latin typeface="Segoe UI"/>
                        </a:rPr>
                        <a:t>ДЕФИЦИТ (-),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b="1" strike="noStrike">
                          <a:solidFill>
                            <a:srgbClr val="000000"/>
                          </a:solidFill>
                          <a:latin typeface="Segoe UI"/>
                        </a:rPr>
                        <a:t>ПРОФИЦИТ ( + 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b="1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- </a:t>
                      </a:r>
                      <a:r>
                        <a:rPr lang="ru-RU" b="1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5992,4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b="1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2491,5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4"/>
          <p:cNvPicPr/>
          <p:nvPr/>
        </p:nvPicPr>
        <p:blipFill>
          <a:blip r:embed="rId3"/>
          <a:stretch/>
        </p:blipFill>
        <p:spPr>
          <a:xfrm>
            <a:off x="7560" y="1412640"/>
            <a:ext cx="4059360" cy="3383280"/>
          </a:xfrm>
          <a:prstGeom prst="rect">
            <a:avLst/>
          </a:prstGeom>
          <a:ln>
            <a:noFill/>
          </a:ln>
        </p:spPr>
      </p:pic>
      <p:sp>
        <p:nvSpPr>
          <p:cNvPr id="107" name="CustomShape 1"/>
          <p:cNvSpPr/>
          <p:nvPr/>
        </p:nvSpPr>
        <p:spPr>
          <a:xfrm>
            <a:off x="92364" y="0"/>
            <a:ext cx="9058116" cy="581891"/>
          </a:xfrm>
          <a:prstGeom prst="rect">
            <a:avLst/>
          </a:prstGeom>
          <a:solidFill>
            <a:srgbClr val="54A021"/>
          </a:solidFill>
          <a:ln w="19080">
            <a:solidFill>
              <a:srgbClr val="3E761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dirty="0" smtClean="0"/>
              <a:t>В общем объеме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r>
              <a:rPr lang="ru-RU" dirty="0" smtClean="0"/>
              <a:t> бюджета Покровского сельского поселения за 2021 год</a:t>
            </a:r>
            <a:endParaRPr dirty="0">
              <a:latin typeface="Algerian" panose="04020705040A02060702" pitchFamily="82" charset="0"/>
            </a:endParaRPr>
          </a:p>
        </p:txBody>
      </p:sp>
      <p:sp>
        <p:nvSpPr>
          <p:cNvPr id="108" name="CustomShape 2"/>
          <p:cNvSpPr/>
          <p:nvPr/>
        </p:nvSpPr>
        <p:spPr>
          <a:xfrm rot="16200000">
            <a:off x="5421240" y="2436480"/>
            <a:ext cx="1034280" cy="518112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CustomShape 3"/>
          <p:cNvSpPr/>
          <p:nvPr/>
        </p:nvSpPr>
        <p:spPr>
          <a:xfrm>
            <a:off x="6084000" y="2291400"/>
            <a:ext cx="2735280" cy="2015280"/>
          </a:xfrm>
          <a:prstGeom prst="roundRect">
            <a:avLst>
              <a:gd name="adj" fmla="val 13910"/>
            </a:avLst>
          </a:prstGeom>
          <a:ln>
            <a:solidFill>
              <a:srgbClr val="BE4B48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strike="noStrike" dirty="0">
                <a:solidFill>
                  <a:srgbClr val="000000"/>
                </a:solidFill>
                <a:latin typeface="Trebuchet MS"/>
                <a:ea typeface="DejaVu Sans"/>
              </a:rPr>
              <a:t>Безвозмездные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b="1" strike="noStrike" dirty="0">
                <a:solidFill>
                  <a:srgbClr val="000000"/>
                </a:solidFill>
                <a:latin typeface="Trebuchet MS"/>
                <a:ea typeface="DejaVu Sans"/>
              </a:rPr>
              <a:t>поступления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b="1" strike="noStrike" dirty="0" smtClean="0">
                <a:solidFill>
                  <a:srgbClr val="000000"/>
                </a:solidFill>
                <a:latin typeface="Trebuchet MS"/>
                <a:ea typeface="DejaVu Sans"/>
              </a:rPr>
              <a:t>12402,8 </a:t>
            </a:r>
            <a:r>
              <a:rPr lang="ru-RU" b="1" strike="noStrike" dirty="0">
                <a:solidFill>
                  <a:srgbClr val="000000"/>
                </a:solidFill>
                <a:latin typeface="Trebuchet MS"/>
                <a:ea typeface="DejaVu Sans"/>
              </a:rPr>
              <a:t>тыс. рублей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b="1" strike="noStrike" dirty="0">
                <a:solidFill>
                  <a:srgbClr val="000000"/>
                </a:solidFill>
                <a:latin typeface="Trebuchet MS"/>
                <a:ea typeface="DejaVu Sans"/>
              </a:rPr>
              <a:t>100 %</a:t>
            </a:r>
            <a:endParaRPr dirty="0"/>
          </a:p>
        </p:txBody>
      </p:sp>
      <p:sp>
        <p:nvSpPr>
          <p:cNvPr id="110" name="CustomShape 4"/>
          <p:cNvSpPr/>
          <p:nvPr/>
        </p:nvSpPr>
        <p:spPr>
          <a:xfrm>
            <a:off x="2555640" y="2291400"/>
            <a:ext cx="2735280" cy="2015280"/>
          </a:xfrm>
          <a:prstGeom prst="roundRect">
            <a:avLst>
              <a:gd name="adj" fmla="val 13910"/>
            </a:avLst>
          </a:prstGeom>
          <a:ln>
            <a:solidFill>
              <a:srgbClr val="BE4B48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strike="noStrike" dirty="0">
                <a:solidFill>
                  <a:srgbClr val="000000"/>
                </a:solidFill>
                <a:latin typeface="Trebuchet MS"/>
                <a:ea typeface="DejaVu Sans"/>
              </a:rPr>
              <a:t>Налоговые и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b="1" strike="noStrike" dirty="0">
                <a:solidFill>
                  <a:srgbClr val="000000"/>
                </a:solidFill>
                <a:latin typeface="Trebuchet MS"/>
                <a:ea typeface="DejaVu Sans"/>
              </a:rPr>
              <a:t>неналоговые доходы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b="1" strike="noStrike" dirty="0" smtClean="0">
                <a:solidFill>
                  <a:srgbClr val="000000"/>
                </a:solidFill>
                <a:latin typeface="Trebuchet MS"/>
                <a:ea typeface="DejaVu Sans"/>
              </a:rPr>
              <a:t>27924,5тыс</a:t>
            </a:r>
            <a:r>
              <a:rPr lang="ru-RU" b="1" strike="noStrike" dirty="0">
                <a:solidFill>
                  <a:srgbClr val="000000"/>
                </a:solidFill>
                <a:latin typeface="Trebuchet MS"/>
                <a:ea typeface="DejaVu Sans"/>
              </a:rPr>
              <a:t>. рублей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b="1" strike="noStrike" dirty="0" smtClean="0">
                <a:solidFill>
                  <a:srgbClr val="000000"/>
                </a:solidFill>
                <a:latin typeface="Trebuchet MS"/>
                <a:ea typeface="DejaVu Sans"/>
              </a:rPr>
              <a:t>124%</a:t>
            </a:r>
            <a:endParaRPr dirty="0"/>
          </a:p>
        </p:txBody>
      </p:sp>
      <p:sp>
        <p:nvSpPr>
          <p:cNvPr id="111" name="CustomShape 5"/>
          <p:cNvSpPr/>
          <p:nvPr/>
        </p:nvSpPr>
        <p:spPr>
          <a:xfrm>
            <a:off x="3348000" y="5877360"/>
            <a:ext cx="5255640" cy="652680"/>
          </a:xfrm>
          <a:prstGeom prst="roundRect">
            <a:avLst>
              <a:gd name="adj" fmla="val 13910"/>
            </a:avLst>
          </a:prstGeom>
          <a:ln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strike="noStrike" dirty="0" smtClean="0">
                <a:solidFill>
                  <a:srgbClr val="000000"/>
                </a:solidFill>
                <a:latin typeface="Trebuchet MS"/>
                <a:ea typeface="DejaVu Sans"/>
              </a:rPr>
              <a:t>40327,3 </a:t>
            </a:r>
            <a:r>
              <a:rPr lang="ru-RU" b="1" strike="noStrike" dirty="0">
                <a:solidFill>
                  <a:srgbClr val="000000"/>
                </a:solidFill>
                <a:latin typeface="Trebuchet MS"/>
                <a:ea typeface="DejaVu Sans"/>
              </a:rPr>
              <a:t>тыс. рублей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0" y="0"/>
            <a:ext cx="9142920" cy="471055"/>
          </a:xfrm>
          <a:prstGeom prst="rect">
            <a:avLst/>
          </a:prstGeom>
          <a:solidFill>
            <a:srgbClr val="54A021"/>
          </a:solidFill>
          <a:ln w="19080">
            <a:solidFill>
              <a:srgbClr val="3E761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200" b="1" strike="noStrike" dirty="0">
                <a:solidFill>
                  <a:srgbClr val="FFFFFF"/>
                </a:solidFill>
                <a:latin typeface="Times New Roman"/>
                <a:ea typeface="DejaVu Sans"/>
              </a:rPr>
              <a:t>Структура налоговых и неналоговых доходов бюджета за </a:t>
            </a:r>
            <a:r>
              <a:rPr lang="ru-RU" sz="2200" b="1" strike="noStrike" dirty="0" smtClean="0">
                <a:solidFill>
                  <a:srgbClr val="FFFFFF"/>
                </a:solidFill>
                <a:latin typeface="Times New Roman"/>
                <a:ea typeface="DejaVu Sans"/>
              </a:rPr>
              <a:t>2021 </a:t>
            </a:r>
            <a:r>
              <a:rPr lang="ru-RU" sz="2200" b="1" strike="noStrike" dirty="0">
                <a:solidFill>
                  <a:srgbClr val="FFFFFF"/>
                </a:solidFill>
                <a:latin typeface="Times New Roman"/>
                <a:ea typeface="DejaVu Sans"/>
              </a:rPr>
              <a:t>год</a:t>
            </a:r>
            <a:endParaRPr dirty="0"/>
          </a:p>
        </p:txBody>
      </p:sp>
      <p:graphicFrame>
        <p:nvGraphicFramePr>
          <p:cNvPr id="113" name="Объект 3"/>
          <p:cNvGraphicFramePr/>
          <p:nvPr>
            <p:extLst>
              <p:ext uri="{D42A27DB-BD31-4B8C-83A1-F6EECF244321}">
                <p14:modId xmlns:p14="http://schemas.microsoft.com/office/powerpoint/2010/main" val="3169079603"/>
              </p:ext>
            </p:extLst>
          </p:nvPr>
        </p:nvGraphicFramePr>
        <p:xfrm>
          <a:off x="0" y="471055"/>
          <a:ext cx="9144000" cy="6386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0" y="0"/>
            <a:ext cx="9142920" cy="1051560"/>
          </a:xfrm>
          <a:prstGeom prst="rect">
            <a:avLst/>
          </a:prstGeom>
          <a:solidFill>
            <a:srgbClr val="54A021"/>
          </a:solidFill>
          <a:ln w="19080">
            <a:solidFill>
              <a:srgbClr val="3E761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800" b="1" strike="noStrike">
                <a:solidFill>
                  <a:srgbClr val="FFFFFF"/>
                </a:solidFill>
                <a:latin typeface="Times New Roman"/>
                <a:ea typeface="DejaVu Sans"/>
              </a:rPr>
              <a:t>Динамика поступления налога на доходы физических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b="1" strike="noStrike">
                <a:solidFill>
                  <a:srgbClr val="FFFFFF"/>
                </a:solidFill>
                <a:latin typeface="Times New Roman"/>
                <a:ea typeface="DejaVu Sans"/>
              </a:rPr>
              <a:t>лиц в </a:t>
            </a:r>
            <a:r>
              <a:rPr lang="ru-RU" sz="2400" b="1" strike="noStrike">
                <a:solidFill>
                  <a:srgbClr val="FFFFFF"/>
                </a:solidFill>
                <a:latin typeface="Times New Roman"/>
                <a:ea typeface="DejaVu Sans"/>
              </a:rPr>
              <a:t>бюджет</a:t>
            </a:r>
            <a:r>
              <a:rPr lang="ru-RU" sz="2800" b="1" strike="noStrike">
                <a:solidFill>
                  <a:srgbClr val="FFFFFF"/>
                </a:solidFill>
                <a:latin typeface="Times New Roman"/>
                <a:ea typeface="DejaVu Sans"/>
              </a:rPr>
              <a:t> Покровского сельского поселения</a:t>
            </a:r>
            <a:endParaRPr/>
          </a:p>
        </p:txBody>
      </p:sp>
      <p:graphicFrame>
        <p:nvGraphicFramePr>
          <p:cNvPr id="115" name="Объект 5"/>
          <p:cNvGraphicFramePr/>
          <p:nvPr>
            <p:extLst>
              <p:ext uri="{D42A27DB-BD31-4B8C-83A1-F6EECF244321}">
                <p14:modId xmlns:p14="http://schemas.microsoft.com/office/powerpoint/2010/main" val="99332306"/>
              </p:ext>
            </p:extLst>
          </p:nvPr>
        </p:nvGraphicFramePr>
        <p:xfrm>
          <a:off x="0" y="1052640"/>
          <a:ext cx="9142920" cy="5804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6" name="Picture 2"/>
          <p:cNvPicPr/>
          <p:nvPr/>
        </p:nvPicPr>
        <p:blipFill>
          <a:blip r:embed="rId3"/>
          <a:stretch/>
        </p:blipFill>
        <p:spPr>
          <a:xfrm>
            <a:off x="0" y="1484640"/>
            <a:ext cx="3346920" cy="2951280"/>
          </a:xfrm>
          <a:prstGeom prst="rect">
            <a:avLst/>
          </a:prstGeom>
          <a:ln>
            <a:noFill/>
          </a:ln>
        </p:spPr>
      </p:pic>
      <p:pic>
        <p:nvPicPr>
          <p:cNvPr id="117" name="Picture 3"/>
          <p:cNvPicPr/>
          <p:nvPr/>
        </p:nvPicPr>
        <p:blipFill>
          <a:blip r:embed="rId4"/>
          <a:stretch/>
        </p:blipFill>
        <p:spPr>
          <a:xfrm>
            <a:off x="0" y="4725000"/>
            <a:ext cx="1634836" cy="1654920"/>
          </a:xfrm>
          <a:prstGeom prst="rect">
            <a:avLst/>
          </a:prstGeom>
          <a:ln>
            <a:noFill/>
          </a:ln>
          <a:effectLst>
            <a:glow rad="127000">
              <a:schemeClr val="accent1">
                <a:alpha val="2000"/>
              </a:schemeClr>
            </a:glow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3" y="114300"/>
            <a:ext cx="8986837" cy="1970532"/>
          </a:xfrm>
        </p:spPr>
        <p:txBody>
          <a:bodyPr/>
          <a:lstStyle/>
          <a:p>
            <a:pPr algn="ctr"/>
            <a:r>
              <a:rPr lang="ru-RU" b="1" dirty="0">
                <a:ln w="90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Demi" pitchFamily="34" charset="0"/>
                <a:ea typeface="Times New Roman" pitchFamily="18" charset="0"/>
              </a:rPr>
              <a:t>расходы бюджета</a:t>
            </a:r>
            <a:r>
              <a:rPr lang="ru-RU" b="1" i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i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71625"/>
            <a:ext cx="9144000" cy="4737735"/>
          </a:xfrm>
          <a:solidFill>
            <a:srgbClr val="92D050"/>
          </a:solidFill>
        </p:spPr>
        <p:txBody>
          <a:bodyPr/>
          <a:lstStyle/>
          <a:p>
            <a:r>
              <a:rPr lang="ru-RU" altLang="ru-RU" sz="2400" b="1" u="sng" dirty="0" smtClean="0">
                <a:latin typeface="Franklin Gothic Demi" panose="020B0703020102020204" pitchFamily="34" charset="0"/>
                <a:cs typeface="Times New Roman" panose="02020603050405020304" pitchFamily="18" charset="0"/>
              </a:rPr>
              <a:t>Расходы </a:t>
            </a:r>
            <a:r>
              <a:rPr lang="ru-RU" altLang="ru-RU" sz="2400" b="1" u="sng" dirty="0">
                <a:latin typeface="Franklin Gothic Demi" panose="020B0703020102020204" pitchFamily="34" charset="0"/>
                <a:cs typeface="Times New Roman" panose="02020603050405020304" pitchFamily="18" charset="0"/>
              </a:rPr>
              <a:t>бюджета </a:t>
            </a:r>
            <a:r>
              <a:rPr lang="ru-RU" altLang="ru-RU" dirty="0">
                <a:latin typeface="Franklin Gothic Demi" panose="020B0703020102020204" pitchFamily="34" charset="0"/>
                <a:cs typeface="Times New Roman" panose="02020603050405020304" pitchFamily="18" charset="0"/>
              </a:rPr>
              <a:t>– выплачиваемые из бюджета денежные средства.</a:t>
            </a:r>
            <a:endParaRPr lang="ru-RU" altLang="ru-RU" dirty="0">
              <a:latin typeface="Franklin Gothic Demi" panose="020B0703020102020204" pitchFamily="34" charset="0"/>
            </a:endParaRPr>
          </a:p>
          <a:p>
            <a:r>
              <a:rPr lang="ru-RU" u="sng" dirty="0">
                <a:latin typeface="Franklin Gothic Demi" pitchFamily="34" charset="0"/>
                <a:cs typeface="Times New Roman" pitchFamily="18" charset="0"/>
              </a:rPr>
              <a:t>Объём расходов </a:t>
            </a:r>
            <a:r>
              <a:rPr lang="ru-RU" dirty="0">
                <a:latin typeface="Franklin Gothic Demi" pitchFamily="34" charset="0"/>
                <a:cs typeface="Times New Roman" pitchFamily="18" charset="0"/>
              </a:rPr>
              <a:t>определяется исходя из объёма средств, необходимых для исполнения установленных законодательством полномочий органов местного самоуправления</a:t>
            </a:r>
            <a:endParaRPr lang="ru-RU" dirty="0">
              <a:solidFill>
                <a:srgbClr val="000000"/>
              </a:solidFill>
              <a:latin typeface="Franklin Gothic Demi" pitchFamily="34" charset="0"/>
            </a:endParaRPr>
          </a:p>
          <a:p>
            <a:pPr lvl="0"/>
            <a:r>
              <a:rPr lang="ru-RU" dirty="0">
                <a:ln/>
                <a:latin typeface="Franklin Gothic Demi" pitchFamily="34" charset="0"/>
                <a:ea typeface="Times New Roman" pitchFamily="18" charset="0"/>
              </a:rPr>
              <a:t>Расходы местного  бюджета </a:t>
            </a:r>
            <a:r>
              <a:rPr lang="ru-RU" u="sng" dirty="0">
                <a:ln/>
                <a:latin typeface="Franklin Gothic Demi" pitchFamily="34" charset="0"/>
                <a:ea typeface="Times New Roman" pitchFamily="18" charset="0"/>
              </a:rPr>
              <a:t>классифицируются</a:t>
            </a:r>
            <a:endParaRPr lang="ru-RU" dirty="0">
              <a:latin typeface="Franklin Gothic Demi" pitchFamily="34" charset="0"/>
            </a:endParaRPr>
          </a:p>
          <a:p>
            <a:pPr lvl="0"/>
            <a:r>
              <a:rPr lang="ru-RU" dirty="0">
                <a:ln/>
                <a:latin typeface="Franklin Gothic Demi" pitchFamily="34" charset="0"/>
                <a:ea typeface="Times New Roman" pitchFamily="18" charset="0"/>
              </a:rPr>
              <a:t>по муниципальным программам поселения</a:t>
            </a:r>
            <a:endParaRPr lang="ru-RU" dirty="0">
              <a:latin typeface="Franklin Gothic Demi" pitchFamily="34" charset="0"/>
            </a:endParaRPr>
          </a:p>
          <a:p>
            <a:pPr lvl="0"/>
            <a:r>
              <a:rPr lang="ru-RU" dirty="0">
                <a:ln/>
                <a:latin typeface="Franklin Gothic Demi" pitchFamily="34" charset="0"/>
                <a:ea typeface="Times New Roman" pitchFamily="18" charset="0"/>
              </a:rPr>
              <a:t>по непрограммным  направлениям  деятельности  органов местного самоуправления</a:t>
            </a:r>
            <a:endParaRPr lang="ru-RU" dirty="0">
              <a:latin typeface="Franklin Gothic Demi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394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143932" cy="785794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6" charset="0"/>
              </a:rPr>
              <a:t/>
            </a:r>
            <a:br>
              <a:rPr lang="ru-RU" sz="2200" b="1" dirty="0" smtClean="0">
                <a:latin typeface="Times New Roman" pitchFamily="16" charset="0"/>
              </a:rPr>
            </a:br>
            <a:r>
              <a:rPr lang="ru-RU" sz="2000" b="1" dirty="0" smtClean="0">
                <a:latin typeface="Times New Roman" pitchFamily="16" charset="0"/>
              </a:rPr>
              <a:t>Параметры исполнения расходной части бюджета ПОКРОВСКОГО сельского поселения  НЕКЛИНОВСКОГО  </a:t>
            </a:r>
            <a:r>
              <a:rPr lang="ru-RU" sz="2000" b="1" dirty="0" smtClean="0">
                <a:latin typeface="Times New Roman" pitchFamily="16" charset="0"/>
              </a:rPr>
              <a:t>района за 2021 </a:t>
            </a:r>
            <a:r>
              <a:rPr lang="ru-RU" sz="2000" b="1" dirty="0" smtClean="0">
                <a:latin typeface="Times New Roman" pitchFamily="16" charset="0"/>
              </a:rPr>
              <a:t>год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48644404"/>
              </p:ext>
            </p:extLst>
          </p:nvPr>
        </p:nvGraphicFramePr>
        <p:xfrm>
          <a:off x="357158" y="928669"/>
          <a:ext cx="8215370" cy="5804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9995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0" y="0"/>
            <a:ext cx="9142920" cy="1267560"/>
          </a:xfrm>
          <a:prstGeom prst="rect">
            <a:avLst/>
          </a:prstGeom>
          <a:solidFill>
            <a:srgbClr val="54A0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trike="noStrike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ИСПОЛНЕНИЕ МУНИЦИПАЛЬНЫХ ПРОГРАММ ПОКРОВСКОГО СЕЛЬСКОГО ПОСЕЛЕНИЯ ЗА </a:t>
            </a:r>
            <a:r>
              <a:rPr lang="ru-RU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2021 </a:t>
            </a:r>
            <a:r>
              <a:rPr lang="ru-RU" strike="noStrike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ГОД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  <p:graphicFrame>
        <p:nvGraphicFramePr>
          <p:cNvPr id="121" name="Table 2"/>
          <p:cNvGraphicFramePr/>
          <p:nvPr>
            <p:extLst>
              <p:ext uri="{D42A27DB-BD31-4B8C-83A1-F6EECF244321}">
                <p14:modId xmlns:p14="http://schemas.microsoft.com/office/powerpoint/2010/main" val="3112383476"/>
              </p:ext>
            </p:extLst>
          </p:nvPr>
        </p:nvGraphicFramePr>
        <p:xfrm>
          <a:off x="0" y="1268640"/>
          <a:ext cx="9088582" cy="8249760"/>
        </p:xfrm>
        <a:graphic>
          <a:graphicData uri="http://schemas.openxmlformats.org/drawingml/2006/table">
            <a:tbl>
              <a:tblPr/>
              <a:tblGrid>
                <a:gridCol w="3977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9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2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9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 муниципальной программы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Плановый показатель, 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 рублей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Фактический показатель, 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 рублей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Исполнение,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%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«Управление муниципальными финансами и создание условий для эффективного управления муниципальными финансами»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13021,5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12908,2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99,1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«Муниципальная политика»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103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69,6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67,6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3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«Защита населения и территории от чрезвычайных ситуаций, обеспечение пожарной безопасности и безопасности людей на водных объектах»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39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«Социальная поддержка муниципальных служащих, вышедших на пенсию»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523,8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504,6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96,3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3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«Обеспечение качественными коммунальными услугами населения и повышение уровня благоустройства территории Покровского сельского поселения»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18262,8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15768,0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86,4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3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«Обеспечение общественного порядка и противодействие терроризму, экстремизму, коррупции в Покровском сельском поселении»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9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«Охрана окружающей среды и рациональное природопользование»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15,0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9,9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«Развитие молодежной политики в Покровском сельском поселении»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8,6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0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«Развитие физической культуры и сорта»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125,1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117,4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93,8</a:t>
                      </a:r>
                      <a:endParaRPr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63120">
                <a:tc>
                  <a:txBody>
                    <a:bodyPr/>
                    <a:lstStyle/>
                    <a:p>
                      <a:r>
                        <a:rPr lang="ru-RU" sz="1200" strike="noStrike">
                          <a:latin typeface="Trebuchet MS"/>
                        </a:rPr>
                        <a:t>«Развитие транспортной инфраструктуры и повышение безопасности дорожного движения в Покровском сельском поселении»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 smtClean="0">
                          <a:latin typeface="Times New Roman"/>
                        </a:rPr>
                        <a:t>4582,6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4582,6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>
                          <a:latin typeface="Times New Roman"/>
                        </a:rPr>
                        <a:t>100,0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102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Trebuchet MS"/>
                        </a:rPr>
                        <a:t>ИТОГО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38425,9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35739,7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93,0</a:t>
                      </a:r>
                      <a:endParaRPr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1_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5817</TotalTime>
  <Words>420</Words>
  <Application>Microsoft Office PowerPoint</Application>
  <PresentationFormat>Экран (4:3)</PresentationFormat>
  <Paragraphs>139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7" baseType="lpstr">
      <vt:lpstr>Batang</vt:lpstr>
      <vt:lpstr>Algerian</vt:lpstr>
      <vt:lpstr>Arial</vt:lpstr>
      <vt:lpstr>Arial Black</vt:lpstr>
      <vt:lpstr>Calibri</vt:lpstr>
      <vt:lpstr>DejaVu Sans</vt:lpstr>
      <vt:lpstr>Franklin Gothic Demi</vt:lpstr>
      <vt:lpstr>Georgia</vt:lpstr>
      <vt:lpstr>Segoe UI</vt:lpstr>
      <vt:lpstr>Tahoma</vt:lpstr>
      <vt:lpstr>Times New Roman</vt:lpstr>
      <vt:lpstr>Trebuchet MS</vt:lpstr>
      <vt:lpstr>Tw Cen MT</vt:lpstr>
      <vt:lpstr>Tw Cen MT Condensed</vt:lpstr>
      <vt:lpstr>Wingdings 3</vt:lpstr>
      <vt:lpstr>Интеграл</vt:lpstr>
      <vt:lpstr>1_Интеграл</vt:lpstr>
      <vt:lpstr>Презентация PowerPoint</vt:lpstr>
      <vt:lpstr>               Уважаемые жители  ПОКРОВСКОГО  сельского поселения!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</vt:lpstr>
      <vt:lpstr> Параметры исполнения расходной части бюджета ПОКРОВСКОГО сельского поселения  НЕКЛИНОВСКОГО  района за 2021 год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бюджета Михайловского сельского поселения Красносулинского района за 2016 год</dc:title>
  <dc:creator>Дело</dc:creator>
  <cp:lastModifiedBy>admin</cp:lastModifiedBy>
  <cp:revision>100</cp:revision>
  <dcterms:created xsi:type="dcterms:W3CDTF">2017-07-06T06:14:33Z</dcterms:created>
  <dcterms:modified xsi:type="dcterms:W3CDTF">2022-07-22T05:49:32Z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