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05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</p:sldIdLst>
  <p:sldSz cx="9144000" cy="6858000" type="screen4x3"/>
  <p:notesSz cx="67818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8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943793911007022"/>
          <c:y val="4.7210300429184553E-2"/>
          <c:w val="0.53747072599531598"/>
          <c:h val="0.826180257510729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Общий объем расходов бюджета</c:v>
                </c:pt>
              </c:strCache>
            </c:strRef>
          </c:tx>
          <c:spPr>
            <a:solidFill>
              <a:srgbClr val="FF00FF"/>
            </a:solidFill>
            <a:ln w="12678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3"/>
                <c:pt idx="0">
                  <c:v>2024г.</c:v>
                </c:pt>
                <c:pt idx="1">
                  <c:v>2025г.</c:v>
                </c:pt>
                <c:pt idx="2">
                  <c:v>2026г.</c:v>
                </c:pt>
              </c:strCache>
            </c:strRef>
          </c:cat>
          <c:val>
            <c:numRef>
              <c:f>Sheet1!$B$2:$E$2</c:f>
              <c:numCache>
                <c:formatCode>#,##0.00</c:formatCode>
                <c:ptCount val="4"/>
                <c:pt idx="0">
                  <c:v>34257.4</c:v>
                </c:pt>
                <c:pt idx="1">
                  <c:v>35281.599999999999</c:v>
                </c:pt>
                <c:pt idx="2">
                  <c:v>36993.599999999999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0C-40E7-8742-47B2FC7AA6F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spPr>
            <a:solidFill>
              <a:srgbClr val="00FF00"/>
            </a:solidFill>
            <a:ln w="12678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3"/>
                <c:pt idx="0">
                  <c:v>2024г.</c:v>
                </c:pt>
                <c:pt idx="1">
                  <c:v>2025г.</c:v>
                </c:pt>
                <c:pt idx="2">
                  <c:v>2026г.</c:v>
                </c:pt>
              </c:strCache>
            </c:strRef>
          </c:cat>
          <c:val>
            <c:numRef>
              <c:f>Sheet1!$B$3:$E$3</c:f>
              <c:numCache>
                <c:formatCode>#,##0.00</c:formatCode>
                <c:ptCount val="4"/>
                <c:pt idx="0">
                  <c:v>32793.800000000003</c:v>
                </c:pt>
                <c:pt idx="1">
                  <c:v>33301.1</c:v>
                </c:pt>
                <c:pt idx="2">
                  <c:v>32847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0C-40E7-8742-47B2FC7AA6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24845440"/>
        <c:axId val="117380224"/>
        <c:axId val="0"/>
      </c:bar3DChart>
      <c:catAx>
        <c:axId val="124845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7380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7380224"/>
        <c:scaling>
          <c:orientation val="minMax"/>
        </c:scaling>
        <c:delete val="0"/>
        <c:axPos val="l"/>
        <c:majorGridlines>
          <c:spPr>
            <a:ln w="3169">
              <a:solidFill>
                <a:schemeClr val="tx1"/>
              </a:solidFill>
              <a:prstDash val="solid"/>
            </a:ln>
          </c:spPr>
        </c:majorGridlines>
        <c:numFmt formatCode="#,##0.00" sourceLinked="1"/>
        <c:majorTickMark val="out"/>
        <c:minorTickMark val="none"/>
        <c:tickLblPos val="nextTo"/>
        <c:spPr>
          <a:ln w="31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4845440"/>
        <c:crosses val="autoZero"/>
        <c:crossBetween val="between"/>
      </c:valAx>
      <c:spPr>
        <a:noFill/>
        <a:ln w="25356">
          <a:noFill/>
        </a:ln>
      </c:spPr>
    </c:plotArea>
    <c:legend>
      <c:legendPos val="r"/>
      <c:layout>
        <c:manualLayout>
          <c:xMode val="edge"/>
          <c:yMode val="edge"/>
          <c:x val="0.66393437874866912"/>
          <c:y val="0.16738187336388832"/>
          <c:w val="0.33606557377049207"/>
          <c:h val="0.59227467811158818"/>
        </c:manualLayout>
      </c:layout>
      <c:overlay val="0"/>
      <c:spPr>
        <a:noFill/>
        <a:ln w="25356">
          <a:noFill/>
        </a:ln>
      </c:spPr>
      <c:txPr>
        <a:bodyPr/>
        <a:lstStyle/>
        <a:p>
          <a:pPr>
            <a:defRPr sz="1652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>
                <a:latin typeface="Arial"/>
              </a:rPr>
              <a:t>Для правки формата примечаний щёлкните мышью</a:t>
            </a:r>
            <a:endParaRPr/>
          </a:p>
        </p:txBody>
      </p:sp>
      <p:sp>
        <p:nvSpPr>
          <p:cNvPr id="19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>
                <a:latin typeface="Times New Roman"/>
              </a:rPr>
              <a:t>&lt;заголовок&gt;</a:t>
            </a:r>
            <a:endParaRPr/>
          </a:p>
        </p:txBody>
      </p:sp>
      <p:sp>
        <p:nvSpPr>
          <p:cNvPr id="19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19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19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84FD4FF8-092B-473B-815D-B40E4EB4672E}" type="slidenum">
              <a:rPr lang="ru-RU" sz="1400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body"/>
          </p:nvPr>
        </p:nvSpPr>
        <p:spPr>
          <a:xfrm>
            <a:off x="678240" y="4715280"/>
            <a:ext cx="5421600" cy="4462920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  <p:sp>
        <p:nvSpPr>
          <p:cNvPr id="256" name="CustomShape 2"/>
          <p:cNvSpPr/>
          <p:nvPr/>
        </p:nvSpPr>
        <p:spPr>
          <a:xfrm>
            <a:off x="3841560" y="9428760"/>
            <a:ext cx="2934720" cy="49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EC48FCE5-D50A-4084-BF93-F2D915486040}" type="slidenum">
              <a:rPr lang="ru-RU" sz="1200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09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092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046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36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4858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670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456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39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11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64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188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02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82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4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78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7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1089890" y="1801091"/>
            <a:ext cx="7222837" cy="4064000"/>
          </a:xfrm>
          <a:prstGeom prst="rect">
            <a:avLst/>
          </a:prstGeom>
          <a:solidFill>
            <a:srgbClr val="4331C5"/>
          </a:solidFill>
          <a:ln w="19080">
            <a:solidFill>
              <a:srgbClr val="7F94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endParaRPr dirty="0"/>
          </a:p>
          <a:p>
            <a:pPr algn="ctr"/>
            <a:r>
              <a:rPr lang="ru-RU" sz="3600" strike="noStrike" dirty="0">
                <a:solidFill>
                  <a:srgbClr val="FFFFFF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ПРОЕКТ БЮДЖЕТА                   ПОКРОВСКОГО СЕЛЬСКОГО ПОСЕЛЕНИЯ </a:t>
            </a:r>
            <a:endParaRPr lang="ru-RU" sz="3600" strike="noStrike" dirty="0" smtClean="0">
              <a:solidFill>
                <a:srgbClr val="FFFFFF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/>
            <a:r>
              <a:rPr lang="ru-RU" sz="3600" strike="noStrike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Неклиновского</a:t>
            </a:r>
            <a:r>
              <a:rPr lang="ru-RU" sz="3600" strike="noStrike" dirty="0" smtClean="0">
                <a:solidFill>
                  <a:srgbClr val="FFFFFF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района на 2024 </a:t>
            </a:r>
            <a:r>
              <a:rPr lang="ru-RU" sz="3600" strike="noStrike" dirty="0">
                <a:solidFill>
                  <a:srgbClr val="FFFFFF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год </a:t>
            </a:r>
            <a:endParaRPr sz="36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3600" strike="noStrike" dirty="0">
                <a:solidFill>
                  <a:srgbClr val="FFFFFF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и на плановый период </a:t>
            </a:r>
            <a:r>
              <a:rPr lang="ru-RU" sz="3600" strike="noStrike" dirty="0" smtClean="0">
                <a:solidFill>
                  <a:srgbClr val="FFFFFF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2025 </a:t>
            </a:r>
            <a:r>
              <a:rPr lang="ru-RU" sz="3600" strike="noStrike" dirty="0">
                <a:solidFill>
                  <a:srgbClr val="FFFFFF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и </a:t>
            </a:r>
            <a:r>
              <a:rPr lang="ru-RU" sz="3600" strike="noStrike" dirty="0" smtClean="0">
                <a:solidFill>
                  <a:srgbClr val="FFFFFF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2026 </a:t>
            </a:r>
            <a:r>
              <a:rPr lang="ru-RU" sz="3600" strike="noStrike" dirty="0">
                <a:solidFill>
                  <a:srgbClr val="FFFFFF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годов</a:t>
            </a:r>
            <a:endParaRPr sz="36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3568" y="620688"/>
            <a:ext cx="7776864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</a:p>
        </p:txBody>
      </p:sp>
      <p:sp>
        <p:nvSpPr>
          <p:cNvPr id="36867" name="Прямоугольник 3"/>
          <p:cNvSpPr>
            <a:spLocks noChangeArrowheads="1"/>
          </p:cNvSpPr>
          <p:nvPr/>
        </p:nvSpPr>
        <p:spPr bwMode="auto">
          <a:xfrm>
            <a:off x="684213" y="5037138"/>
            <a:ext cx="7667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Georgia" panose="02040502050405020303" pitchFamily="18" charset="0"/>
              </a:rPr>
              <a:t>Разработчиком презентации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Georgia" panose="02040502050405020303" pitchFamily="18" charset="0"/>
              </a:rPr>
              <a:t>«Бюджет для граждан» по  проекту бюджета  </a:t>
            </a:r>
            <a:r>
              <a:rPr lang="ru-RU" altLang="ru-RU" sz="1400">
                <a:latin typeface="Georgia" panose="02040502050405020303" pitchFamily="18" charset="0"/>
              </a:rPr>
              <a:t>на </a:t>
            </a:r>
            <a:r>
              <a:rPr lang="ru-RU" altLang="ru-RU" sz="1400" smtClean="0">
                <a:latin typeface="Georgia" panose="02040502050405020303" pitchFamily="18" charset="0"/>
              </a:rPr>
              <a:t>2024 </a:t>
            </a:r>
            <a:r>
              <a:rPr lang="ru-RU" altLang="ru-RU" sz="1400" dirty="0">
                <a:latin typeface="Georgia" panose="02040502050405020303" pitchFamily="18" charset="0"/>
              </a:rPr>
              <a:t>год и плановый </a:t>
            </a:r>
            <a:r>
              <a:rPr lang="ru-RU" altLang="ru-RU" sz="1400">
                <a:latin typeface="Georgia" panose="02040502050405020303" pitchFamily="18" charset="0"/>
              </a:rPr>
              <a:t>период </a:t>
            </a:r>
            <a:r>
              <a:rPr lang="ru-RU" altLang="ru-RU" sz="1400" smtClean="0">
                <a:latin typeface="Georgia" panose="02040502050405020303" pitchFamily="18" charset="0"/>
              </a:rPr>
              <a:t>2025 и 2026 </a:t>
            </a:r>
            <a:r>
              <a:rPr lang="ru-RU" altLang="ru-RU" sz="1400" dirty="0">
                <a:latin typeface="Georgia" panose="02040502050405020303" pitchFamily="18" charset="0"/>
              </a:rPr>
              <a:t>годов является </a:t>
            </a:r>
            <a:endParaRPr lang="ru-RU" altLang="ru-RU" sz="1400" dirty="0">
              <a:latin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188" y="5732463"/>
            <a:ext cx="7740650" cy="1062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050" b="1" dirty="0">
                <a:latin typeface="Georgia" panose="02040502050405020303" pitchFamily="18" charset="0"/>
              </a:rPr>
              <a:t>Финансовый отдел Администрации </a:t>
            </a:r>
            <a:r>
              <a:rPr lang="ru-RU" altLang="ru-RU" sz="1050" b="1" dirty="0" smtClean="0">
                <a:latin typeface="Georgia" panose="02040502050405020303" pitchFamily="18" charset="0"/>
              </a:rPr>
              <a:t>Покровского сельского </a:t>
            </a:r>
            <a:r>
              <a:rPr lang="ru-RU" altLang="ru-RU" sz="1050" b="1" dirty="0">
                <a:latin typeface="Georgia" panose="02040502050405020303" pitchFamily="18" charset="0"/>
              </a:rPr>
              <a:t>поселения</a:t>
            </a:r>
          </a:p>
          <a:p>
            <a:pPr>
              <a:defRPr/>
            </a:pPr>
            <a:r>
              <a:rPr lang="ru-RU" altLang="ru-RU" sz="1050" b="1" dirty="0">
                <a:latin typeface="Georgia" panose="02040502050405020303" pitchFamily="18" charset="0"/>
              </a:rPr>
              <a:t>Начальник </a:t>
            </a:r>
            <a:r>
              <a:rPr lang="ru-RU" altLang="ru-RU" sz="1050" b="1" dirty="0" smtClean="0">
                <a:latin typeface="Georgia" panose="02040502050405020303" pitchFamily="18" charset="0"/>
              </a:rPr>
              <a:t>Наталья Викторовна Моисеенко</a:t>
            </a:r>
            <a:endParaRPr lang="ru-RU" altLang="ru-RU" sz="1050" dirty="0">
              <a:latin typeface="Georgia" panose="02040502050405020303" pitchFamily="18" charset="0"/>
            </a:endParaRPr>
          </a:p>
          <a:p>
            <a:pPr>
              <a:defRPr/>
            </a:pPr>
            <a:r>
              <a:rPr lang="ru-RU" altLang="ru-RU" sz="1050" b="1" dirty="0">
                <a:latin typeface="Georgia" panose="02040502050405020303" pitchFamily="18" charset="0"/>
              </a:rPr>
              <a:t>Наш адрес: </a:t>
            </a:r>
            <a:r>
              <a:rPr lang="ru-RU" altLang="ru-RU" sz="1050" i="1" dirty="0" smtClean="0">
                <a:latin typeface="Georgia" panose="02040502050405020303" pitchFamily="18" charset="0"/>
              </a:rPr>
              <a:t>346830, </a:t>
            </a:r>
            <a:r>
              <a:rPr lang="ru-RU" altLang="ru-RU" sz="1050" i="1" dirty="0">
                <a:latin typeface="Georgia" panose="02040502050405020303" pitchFamily="18" charset="0"/>
              </a:rPr>
              <a:t>Ростовская область, </a:t>
            </a:r>
            <a:r>
              <a:rPr lang="ru-RU" altLang="ru-RU" sz="1050" i="1" dirty="0" err="1">
                <a:latin typeface="Georgia" panose="02040502050405020303" pitchFamily="18" charset="0"/>
              </a:rPr>
              <a:t>Неклиновский</a:t>
            </a:r>
            <a:r>
              <a:rPr lang="ru-RU" altLang="ru-RU" sz="1050" i="1" dirty="0">
                <a:latin typeface="Georgia" panose="02040502050405020303" pitchFamily="18" charset="0"/>
              </a:rPr>
              <a:t> район</a:t>
            </a:r>
            <a:r>
              <a:rPr lang="ru-RU" altLang="ru-RU" sz="1050" dirty="0">
                <a:latin typeface="Georgia" panose="02040502050405020303" pitchFamily="18" charset="0"/>
              </a:rPr>
              <a:t/>
            </a:r>
            <a:br>
              <a:rPr lang="ru-RU" altLang="ru-RU" sz="1050" dirty="0">
                <a:latin typeface="Georgia" panose="02040502050405020303" pitchFamily="18" charset="0"/>
              </a:rPr>
            </a:br>
            <a:r>
              <a:rPr lang="ru-RU" altLang="ru-RU" sz="1050" i="1" dirty="0">
                <a:latin typeface="Georgia" panose="02040502050405020303" pitchFamily="18" charset="0"/>
              </a:rPr>
              <a:t>с. </a:t>
            </a:r>
            <a:r>
              <a:rPr lang="ru-RU" altLang="ru-RU" sz="1050" i="1" dirty="0" smtClean="0">
                <a:latin typeface="Georgia" panose="02040502050405020303" pitchFamily="18" charset="0"/>
              </a:rPr>
              <a:t>Покровское, ул. </a:t>
            </a:r>
            <a:r>
              <a:rPr lang="ru-RU" altLang="ru-RU" sz="1050" i="1" smtClean="0">
                <a:latin typeface="Georgia" panose="02040502050405020303" pitchFamily="18" charset="0"/>
              </a:rPr>
              <a:t>Урицкого, </a:t>
            </a:r>
            <a:r>
              <a:rPr lang="ru-RU" altLang="ru-RU" sz="1050" i="1" dirty="0" smtClean="0">
                <a:latin typeface="Georgia" panose="02040502050405020303" pitchFamily="18" charset="0"/>
              </a:rPr>
              <a:t>15</a:t>
            </a:r>
            <a:r>
              <a:rPr lang="ru-RU" altLang="ru-RU" sz="1050" dirty="0">
                <a:latin typeface="Georgia" panose="02040502050405020303" pitchFamily="18" charset="0"/>
              </a:rPr>
              <a:t/>
            </a:r>
            <a:br>
              <a:rPr lang="ru-RU" altLang="ru-RU" sz="1050" dirty="0">
                <a:latin typeface="Georgia" panose="02040502050405020303" pitchFamily="18" charset="0"/>
              </a:rPr>
            </a:br>
            <a:r>
              <a:rPr lang="ru-RU" altLang="ru-RU" sz="1050" b="1" i="1" dirty="0">
                <a:latin typeface="Georgia" panose="02040502050405020303" pitchFamily="18" charset="0"/>
              </a:rPr>
              <a:t>Телефон </a:t>
            </a:r>
            <a:r>
              <a:rPr lang="ru-RU" altLang="ru-RU" sz="1050" i="1" dirty="0">
                <a:latin typeface="Georgia" panose="02040502050405020303" pitchFamily="18" charset="0"/>
              </a:rPr>
              <a:t>:</a:t>
            </a:r>
            <a:r>
              <a:rPr lang="ru-RU" altLang="ru-RU" sz="1050" i="1">
                <a:latin typeface="Georgia" panose="02040502050405020303" pitchFamily="18" charset="0"/>
              </a:rPr>
              <a:t> </a:t>
            </a:r>
            <a:r>
              <a:rPr lang="ru-RU" altLang="ru-RU" sz="1050" i="1" smtClean="0">
                <a:latin typeface="Georgia" panose="02040502050405020303" pitchFamily="18" charset="0"/>
              </a:rPr>
              <a:t>8-86347-2-05-77</a:t>
            </a:r>
            <a:r>
              <a:rPr lang="ru-RU" altLang="ru-RU" sz="1050" dirty="0">
                <a:latin typeface="Georgia" panose="02040502050405020303" pitchFamily="18" charset="0"/>
              </a:rPr>
              <a:t/>
            </a:r>
            <a:br>
              <a:rPr lang="ru-RU" altLang="ru-RU" sz="1050" dirty="0">
                <a:latin typeface="Georgia" panose="02040502050405020303" pitchFamily="18" charset="0"/>
              </a:rPr>
            </a:br>
            <a:r>
              <a:rPr lang="ru-RU" altLang="ru-RU" sz="1050" b="1" i="1" dirty="0">
                <a:latin typeface="Georgia" panose="02040502050405020303" pitchFamily="18" charset="0"/>
              </a:rPr>
              <a:t>Электронный адрес </a:t>
            </a:r>
            <a:r>
              <a:rPr lang="ru-RU" altLang="ru-RU" sz="1050" i="1" dirty="0">
                <a:latin typeface="Georgia" panose="02040502050405020303" pitchFamily="18" charset="0"/>
              </a:rPr>
              <a:t>:</a:t>
            </a:r>
            <a:r>
              <a:rPr lang="ru-RU" altLang="ru-RU" sz="1050" i="1">
                <a:latin typeface="Georgia" panose="02040502050405020303" pitchFamily="18" charset="0"/>
              </a:rPr>
              <a:t> </a:t>
            </a:r>
            <a:r>
              <a:rPr lang="ru-RU" altLang="ru-RU" sz="1050" i="1" smtClean="0">
                <a:latin typeface="Georgia" panose="02040502050405020303" pitchFamily="18" charset="0"/>
              </a:rPr>
              <a:t>sp26276@donpac.ru</a:t>
            </a:r>
            <a:endParaRPr lang="ru-RU" altLang="ru-RU" sz="1050" dirty="0">
              <a:latin typeface="Georgia" panose="02040502050405020303" pitchFamily="18" charset="0"/>
            </a:endParaRPr>
          </a:p>
        </p:txBody>
      </p:sp>
      <p:pic>
        <p:nvPicPr>
          <p:cNvPr id="3686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560513"/>
            <a:ext cx="78486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76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3515040" y="457200"/>
            <a:ext cx="2026800" cy="89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2"/>
          <p:cNvSpPr/>
          <p:nvPr/>
        </p:nvSpPr>
        <p:spPr>
          <a:xfrm>
            <a:off x="2090160" y="783360"/>
            <a:ext cx="5274000" cy="5274000"/>
          </a:xfrm>
          <a:prstGeom prst="blockArc">
            <a:avLst>
              <a:gd name="adj1" fmla="val 10753782"/>
              <a:gd name="adj2" fmla="val 15959261"/>
              <a:gd name="adj3" fmla="val 4643"/>
            </a:avLst>
          </a:prstGeom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3"/>
          <p:cNvSpPr/>
          <p:nvPr/>
        </p:nvSpPr>
        <p:spPr>
          <a:xfrm>
            <a:off x="2090160" y="797400"/>
            <a:ext cx="5274000" cy="5274000"/>
          </a:xfrm>
          <a:prstGeom prst="blockArc">
            <a:avLst>
              <a:gd name="adj1" fmla="val 5138027"/>
              <a:gd name="adj2" fmla="val 10772750"/>
              <a:gd name="adj3" fmla="val 4643"/>
            </a:avLst>
          </a:prstGeom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4"/>
          <p:cNvSpPr/>
          <p:nvPr/>
        </p:nvSpPr>
        <p:spPr>
          <a:xfrm>
            <a:off x="2398320" y="792360"/>
            <a:ext cx="5274000" cy="5274000"/>
          </a:xfrm>
          <a:prstGeom prst="blockArc">
            <a:avLst>
              <a:gd name="adj1" fmla="val 52596"/>
              <a:gd name="adj2" fmla="val 5549316"/>
              <a:gd name="adj3" fmla="val 4643"/>
            </a:avLst>
          </a:prstGeom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5"/>
          <p:cNvSpPr/>
          <p:nvPr/>
        </p:nvSpPr>
        <p:spPr>
          <a:xfrm>
            <a:off x="2399400" y="742680"/>
            <a:ext cx="5274000" cy="5274000"/>
          </a:xfrm>
          <a:prstGeom prst="blockArc">
            <a:avLst>
              <a:gd name="adj1" fmla="val 15542608"/>
              <a:gd name="adj2" fmla="val 119089"/>
              <a:gd name="adj3" fmla="val 4643"/>
            </a:avLst>
          </a:prstGeom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6"/>
          <p:cNvSpPr/>
          <p:nvPr/>
        </p:nvSpPr>
        <p:spPr>
          <a:xfrm>
            <a:off x="3113280" y="1973520"/>
            <a:ext cx="3055320" cy="3046320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160" tIns="20160" rIns="20160" bIns="20160" anchor="ctr"/>
          <a:lstStyle/>
          <a:p>
            <a:pPr algn="ctr">
              <a:lnSpc>
                <a:spcPct val="90000"/>
              </a:lnSpc>
            </a:pPr>
            <a:r>
              <a:rPr lang="ru-RU" sz="1600" strike="noStrike" dirty="0">
                <a:solidFill>
                  <a:srgbClr val="0D0D0D"/>
                </a:solidFill>
                <a:latin typeface="Times New Roman"/>
                <a:ea typeface="DejaVu Sans"/>
              </a:rPr>
              <a:t>Основа формирования проекта бюджета Покровского сельского поселения </a:t>
            </a:r>
            <a:r>
              <a:rPr lang="ru-RU" sz="1600" strike="noStrike" dirty="0" err="1">
                <a:solidFill>
                  <a:srgbClr val="0D0D0D"/>
                </a:solidFill>
                <a:latin typeface="Times New Roman"/>
                <a:ea typeface="DejaVu Sans"/>
              </a:rPr>
              <a:t>Неклиновского</a:t>
            </a:r>
            <a:r>
              <a:rPr lang="ru-RU" sz="1600" strike="noStrike" dirty="0">
                <a:solidFill>
                  <a:srgbClr val="0D0D0D"/>
                </a:solidFill>
                <a:latin typeface="Times New Roman"/>
                <a:ea typeface="DejaVu Sans"/>
              </a:rPr>
              <a:t> района на </a:t>
            </a:r>
            <a:r>
              <a:rPr lang="ru-RU" sz="1600" strike="noStrike" dirty="0" smtClean="0">
                <a:solidFill>
                  <a:srgbClr val="0D0D0D"/>
                </a:solidFill>
                <a:latin typeface="Times New Roman"/>
                <a:ea typeface="DejaVu Sans"/>
              </a:rPr>
              <a:t>2024 </a:t>
            </a:r>
            <a:r>
              <a:rPr lang="ru-RU" sz="1600" strike="noStrike" dirty="0">
                <a:solidFill>
                  <a:srgbClr val="0D0D0D"/>
                </a:solidFill>
                <a:latin typeface="Times New Roman"/>
                <a:ea typeface="DejaVu Sans"/>
              </a:rPr>
              <a:t>год и плановый период </a:t>
            </a:r>
            <a:r>
              <a:rPr lang="ru-RU" sz="1600" strike="noStrike" dirty="0" smtClean="0">
                <a:solidFill>
                  <a:srgbClr val="0D0D0D"/>
                </a:solidFill>
                <a:latin typeface="Times New Roman"/>
                <a:ea typeface="DejaVu Sans"/>
              </a:rPr>
              <a:t>2025 </a:t>
            </a:r>
            <a:r>
              <a:rPr lang="ru-RU" sz="1600" strike="noStrike" dirty="0">
                <a:solidFill>
                  <a:srgbClr val="0D0D0D"/>
                </a:solidFill>
                <a:latin typeface="Times New Roman"/>
                <a:ea typeface="DejaVu Sans"/>
              </a:rPr>
              <a:t>и </a:t>
            </a:r>
            <a:r>
              <a:rPr lang="ru-RU" sz="1600" strike="noStrike" dirty="0" smtClean="0">
                <a:solidFill>
                  <a:srgbClr val="0D0D0D"/>
                </a:solidFill>
                <a:latin typeface="Times New Roman"/>
                <a:ea typeface="DejaVu Sans"/>
              </a:rPr>
              <a:t>2026годов</a:t>
            </a:r>
            <a:endParaRPr dirty="0"/>
          </a:p>
        </p:txBody>
      </p:sp>
      <p:sp>
        <p:nvSpPr>
          <p:cNvPr id="206" name="CustomShape 7"/>
          <p:cNvSpPr/>
          <p:nvPr/>
        </p:nvSpPr>
        <p:spPr>
          <a:xfrm>
            <a:off x="2214360" y="0"/>
            <a:ext cx="4664160" cy="1697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5120" tIns="15120" rIns="15120" bIns="15120" anchor="ctr"/>
          <a:lstStyle/>
          <a:p>
            <a:pPr algn="ctr">
              <a:lnSpc>
                <a:spcPct val="90000"/>
              </a:lnSpc>
            </a:pPr>
            <a:r>
              <a:rPr lang="ru-RU" sz="1200" strike="noStrike" dirty="0">
                <a:solidFill>
                  <a:srgbClr val="0D0D0D"/>
                </a:solidFill>
                <a:latin typeface="Times New Roman"/>
                <a:ea typeface="DejaVu Sans"/>
              </a:rPr>
              <a:t>Проект областного закона «Об областном бюджете на </a:t>
            </a:r>
            <a:r>
              <a:rPr lang="ru-RU" sz="1200" strike="noStrike" dirty="0" smtClean="0">
                <a:solidFill>
                  <a:srgbClr val="0D0D0D"/>
                </a:solidFill>
                <a:latin typeface="Times New Roman"/>
                <a:ea typeface="DejaVu Sans"/>
              </a:rPr>
              <a:t>2024 </a:t>
            </a:r>
            <a:r>
              <a:rPr lang="ru-RU" sz="1200" strike="noStrike" dirty="0">
                <a:solidFill>
                  <a:srgbClr val="0D0D0D"/>
                </a:solidFill>
                <a:latin typeface="Times New Roman"/>
                <a:ea typeface="DejaVu Sans"/>
              </a:rPr>
              <a:t>год и на плановый период </a:t>
            </a:r>
            <a:r>
              <a:rPr lang="ru-RU" sz="1200" strike="noStrike" dirty="0" smtClean="0">
                <a:solidFill>
                  <a:srgbClr val="0D0D0D"/>
                </a:solidFill>
                <a:latin typeface="Times New Roman"/>
                <a:ea typeface="DejaVu Sans"/>
              </a:rPr>
              <a:t>2025 </a:t>
            </a:r>
            <a:r>
              <a:rPr lang="ru-RU" sz="1200" strike="noStrike" dirty="0">
                <a:solidFill>
                  <a:srgbClr val="0D0D0D"/>
                </a:solidFill>
                <a:latin typeface="Times New Roman"/>
                <a:ea typeface="DejaVu Sans"/>
              </a:rPr>
              <a:t>и </a:t>
            </a:r>
            <a:r>
              <a:rPr lang="ru-RU" sz="1200" strike="noStrike" dirty="0" smtClean="0">
                <a:solidFill>
                  <a:srgbClr val="0D0D0D"/>
                </a:solidFill>
                <a:latin typeface="Times New Roman"/>
                <a:ea typeface="DejaVu Sans"/>
              </a:rPr>
              <a:t>2026 </a:t>
            </a:r>
            <a:r>
              <a:rPr lang="ru-RU" sz="1200" strike="noStrike" dirty="0">
                <a:solidFill>
                  <a:srgbClr val="0D0D0D"/>
                </a:solidFill>
                <a:latin typeface="Times New Roman"/>
                <a:ea typeface="DejaVu Sans"/>
              </a:rPr>
              <a:t>годов»</a:t>
            </a:r>
            <a:endParaRPr dirty="0"/>
          </a:p>
        </p:txBody>
      </p:sp>
      <p:sp>
        <p:nvSpPr>
          <p:cNvPr id="207" name="CustomShape 8"/>
          <p:cNvSpPr/>
          <p:nvPr/>
        </p:nvSpPr>
        <p:spPr>
          <a:xfrm>
            <a:off x="6169680" y="2354040"/>
            <a:ext cx="2885760" cy="22294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5120" tIns="15120" rIns="15120" bIns="15120" anchor="ctr"/>
          <a:lstStyle/>
          <a:p>
            <a:pPr algn="ctr">
              <a:lnSpc>
                <a:spcPct val="90000"/>
              </a:lnSpc>
            </a:pPr>
            <a:r>
              <a:rPr lang="ru-RU" sz="1200" strike="noStrike" dirty="0">
                <a:solidFill>
                  <a:srgbClr val="0D0D0D"/>
                </a:solidFill>
                <a:latin typeface="Times New Roman"/>
                <a:ea typeface="DejaVu Sans"/>
              </a:rPr>
              <a:t>Основные направления бюджетной и  налоговой политики Покровского сельского поселения  на </a:t>
            </a:r>
            <a:r>
              <a:rPr lang="ru-RU" sz="1200" strike="noStrike" dirty="0" smtClean="0">
                <a:solidFill>
                  <a:srgbClr val="0D0D0D"/>
                </a:solidFill>
                <a:latin typeface="Times New Roman"/>
                <a:ea typeface="DejaVu Sans"/>
              </a:rPr>
              <a:t>2024-2026 </a:t>
            </a:r>
            <a:r>
              <a:rPr lang="ru-RU" sz="1200" strike="noStrike" dirty="0">
                <a:solidFill>
                  <a:srgbClr val="0D0D0D"/>
                </a:solidFill>
                <a:latin typeface="Times New Roman"/>
                <a:ea typeface="DejaVu Sans"/>
              </a:rPr>
              <a:t>годы</a:t>
            </a:r>
            <a:endParaRPr dirty="0"/>
          </a:p>
        </p:txBody>
      </p:sp>
      <p:sp>
        <p:nvSpPr>
          <p:cNvPr id="208" name="CustomShape 9"/>
          <p:cNvSpPr/>
          <p:nvPr/>
        </p:nvSpPr>
        <p:spPr>
          <a:xfrm>
            <a:off x="3080880" y="5155920"/>
            <a:ext cx="3684960" cy="1697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5120" tIns="15120" rIns="15120" bIns="15120" anchor="ctr"/>
          <a:lstStyle/>
          <a:p>
            <a:pPr algn="ctr">
              <a:lnSpc>
                <a:spcPct val="90000"/>
              </a:lnSpc>
            </a:pPr>
            <a:r>
              <a:rPr lang="ru-RU" sz="1200" strike="noStrike">
                <a:solidFill>
                  <a:srgbClr val="0D0D0D"/>
                </a:solidFill>
                <a:latin typeface="Times New Roman"/>
                <a:ea typeface="DejaVu Sans"/>
              </a:rPr>
              <a:t>Муниципальные программы Покровского сельского поселения Неклиновского района</a:t>
            </a:r>
            <a:endParaRPr/>
          </a:p>
        </p:txBody>
      </p:sp>
      <p:sp>
        <p:nvSpPr>
          <p:cNvPr id="209" name="CustomShape 10"/>
          <p:cNvSpPr/>
          <p:nvPr/>
        </p:nvSpPr>
        <p:spPr>
          <a:xfrm>
            <a:off x="1061280" y="2507400"/>
            <a:ext cx="2176560" cy="18946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5120" tIns="15120" rIns="15120" bIns="15120" anchor="ctr"/>
          <a:lstStyle/>
          <a:p>
            <a:pPr algn="ctr">
              <a:lnSpc>
                <a:spcPct val="90000"/>
              </a:lnSpc>
            </a:pPr>
            <a:r>
              <a:rPr lang="ru-RU" sz="1200" strike="noStrike" dirty="0">
                <a:solidFill>
                  <a:srgbClr val="0D0D0D"/>
                </a:solidFill>
                <a:latin typeface="Times New Roman"/>
                <a:ea typeface="DejaVu Sans"/>
              </a:rPr>
              <a:t>Прогноз социально-экономического развития Покровского сельского поселения  на </a:t>
            </a:r>
            <a:r>
              <a:rPr lang="ru-RU" sz="1200" strike="noStrike" dirty="0" smtClean="0">
                <a:solidFill>
                  <a:srgbClr val="0D0D0D"/>
                </a:solidFill>
                <a:latin typeface="Times New Roman"/>
                <a:ea typeface="DejaVu Sans"/>
              </a:rPr>
              <a:t>2024-2026 </a:t>
            </a:r>
            <a:r>
              <a:rPr lang="ru-RU" sz="1200" strike="noStrike" dirty="0">
                <a:solidFill>
                  <a:srgbClr val="0D0D0D"/>
                </a:solidFill>
                <a:latin typeface="Times New Roman"/>
                <a:ea typeface="DejaVu Sans"/>
              </a:rPr>
              <a:t>годы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286327" y="240144"/>
            <a:ext cx="8683073" cy="12668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360">
            <a:solidFill>
              <a:srgbClr val="A18CD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ru-RU" sz="2000" strike="noStrike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DejaVu Sans"/>
              </a:rPr>
              <a:t>БЮДЖЕТ ПОКРОВСКОГО СЕЛЬСКОГО ПОСЕЛЕНИЯ НЕКЛИНОВСКОГО РАЙОНА 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000" strike="noStrike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DejaVu Sans"/>
              </a:rPr>
              <a:t>на </a:t>
            </a:r>
            <a:r>
              <a:rPr lang="ru-RU" sz="2000" strike="noStrike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DejaVu Sans"/>
              </a:rPr>
              <a:t>2024 </a:t>
            </a:r>
            <a:r>
              <a:rPr lang="ru-RU" sz="2000" strike="noStrike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DejaVu Sans"/>
              </a:rPr>
              <a:t>год и на плановый период </a:t>
            </a:r>
            <a:r>
              <a:rPr lang="ru-RU" sz="2000" strike="noStrike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DejaVu Sans"/>
              </a:rPr>
              <a:t>2025 </a:t>
            </a:r>
            <a:r>
              <a:rPr lang="ru-RU" sz="2000" strike="noStrike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DejaVu Sans"/>
              </a:rPr>
              <a:t>и </a:t>
            </a:r>
            <a:r>
              <a:rPr lang="ru-RU" sz="2000" strike="noStrike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DejaVu Sans"/>
              </a:rPr>
              <a:t>2026 </a:t>
            </a:r>
            <a:r>
              <a:rPr lang="ru-RU" sz="2000" strike="noStrike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DejaVu Sans"/>
              </a:rPr>
              <a:t>годов направлен  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2000" strike="noStrike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DejaVu Sans"/>
              </a:rPr>
              <a:t>на решение следующих ключевых задач: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11" name="Table 2"/>
          <p:cNvGraphicFramePr/>
          <p:nvPr/>
        </p:nvGraphicFramePr>
        <p:xfrm>
          <a:off x="1080720" y="1600200"/>
          <a:ext cx="8059680" cy="5253840"/>
        </p:xfrm>
        <a:graphic>
          <a:graphicData uri="http://schemas.openxmlformats.org/drawingml/2006/table">
            <a:tbl>
              <a:tblPr/>
              <a:tblGrid>
                <a:gridCol w="8059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34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8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08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2" name="CustomShape 3"/>
          <p:cNvSpPr/>
          <p:nvPr/>
        </p:nvSpPr>
        <p:spPr>
          <a:xfrm>
            <a:off x="1223280" y="5046840"/>
            <a:ext cx="6586920" cy="910440"/>
          </a:xfrm>
          <a:prstGeom prst="ellipse">
            <a:avLst/>
          </a:prstGeom>
          <a:ln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strike="noStrike">
                <a:solidFill>
                  <a:srgbClr val="000000"/>
                </a:solidFill>
                <a:latin typeface="Times New Roman"/>
                <a:ea typeface="DejaVu Sans"/>
              </a:rPr>
              <a:t>Выполнение принятых обязательств</a:t>
            </a:r>
            <a:endParaRPr/>
          </a:p>
        </p:txBody>
      </p:sp>
      <p:sp>
        <p:nvSpPr>
          <p:cNvPr id="213" name="CustomShape 4"/>
          <p:cNvSpPr/>
          <p:nvPr/>
        </p:nvSpPr>
        <p:spPr>
          <a:xfrm>
            <a:off x="3360600" y="1890000"/>
            <a:ext cx="41760" cy="4176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CustomShape 5"/>
          <p:cNvSpPr/>
          <p:nvPr/>
        </p:nvSpPr>
        <p:spPr>
          <a:xfrm>
            <a:off x="1033200" y="1816920"/>
            <a:ext cx="7180560" cy="1005480"/>
          </a:xfrm>
          <a:prstGeom prst="ellipse">
            <a:avLst/>
          </a:prstGeom>
          <a:ln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Обеспечение устойчивости и сбалансированности бюджета Покровского сельского поселения </a:t>
            </a:r>
            <a:r>
              <a:rPr lang="ru-RU" sz="14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Неклиновского</a:t>
            </a:r>
            <a:r>
              <a:rPr lang="ru-RU" sz="14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района</a:t>
            </a:r>
            <a:endParaRPr dirty="0"/>
          </a:p>
        </p:txBody>
      </p:sp>
      <p:sp>
        <p:nvSpPr>
          <p:cNvPr id="215" name="CustomShape 6"/>
          <p:cNvSpPr/>
          <p:nvPr/>
        </p:nvSpPr>
        <p:spPr>
          <a:xfrm>
            <a:off x="1080720" y="3503160"/>
            <a:ext cx="7133040" cy="934200"/>
          </a:xfrm>
          <a:prstGeom prst="ellipse">
            <a:avLst/>
          </a:prstGeom>
          <a:ln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strike="noStrike">
                <a:solidFill>
                  <a:srgbClr val="000000"/>
                </a:solidFill>
                <a:latin typeface="Times New Roman"/>
                <a:ea typeface="DejaVu Sans"/>
              </a:rPr>
              <a:t>Наращивание темпов роста собственных (налоговых и неналоговых) доходов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955980" y="1141905"/>
            <a:ext cx="7232040" cy="910440"/>
          </a:xfrm>
          <a:prstGeom prst="roundRect">
            <a:avLst>
              <a:gd name="adj" fmla="val 13776"/>
            </a:avLst>
          </a:prstGeom>
          <a:solidFill>
            <a:schemeClr val="tx2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trike="noStrike" dirty="0">
                <a:solidFill>
                  <a:srgbClr val="0D0D0D"/>
                </a:solidFill>
                <a:latin typeface="Century Gothic"/>
                <a:ea typeface="DejaVu Sans"/>
              </a:rPr>
              <a:t>Основная идеология бюджетного прогноза Покровского сельского поселения на период </a:t>
            </a:r>
            <a:r>
              <a:rPr lang="ru-RU" strike="noStrike" dirty="0" smtClean="0">
                <a:solidFill>
                  <a:srgbClr val="0D0D0D"/>
                </a:solidFill>
                <a:latin typeface="Century Gothic"/>
                <a:ea typeface="DejaVu Sans"/>
              </a:rPr>
              <a:t>2020-2030 </a:t>
            </a:r>
            <a:r>
              <a:rPr lang="ru-RU" strike="noStrike" dirty="0">
                <a:solidFill>
                  <a:srgbClr val="0D0D0D"/>
                </a:solidFill>
                <a:latin typeface="Century Gothic"/>
                <a:ea typeface="DejaVu Sans"/>
              </a:rPr>
              <a:t>годы</a:t>
            </a:r>
            <a:endParaRPr dirty="0"/>
          </a:p>
        </p:txBody>
      </p:sp>
      <p:sp>
        <p:nvSpPr>
          <p:cNvPr id="217" name="CustomShape 2"/>
          <p:cNvSpPr/>
          <p:nvPr/>
        </p:nvSpPr>
        <p:spPr>
          <a:xfrm>
            <a:off x="391073" y="3684069"/>
            <a:ext cx="3292560" cy="1741680"/>
          </a:xfrm>
          <a:prstGeom prst="round2DiagRect">
            <a:avLst>
              <a:gd name="adj1" fmla="val 16667"/>
              <a:gd name="adj2" fmla="val 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i="1" strike="noStrike" dirty="0">
                <a:solidFill>
                  <a:schemeClr val="tx2"/>
                </a:solidFill>
                <a:latin typeface="Times New Roman"/>
                <a:ea typeface="DejaVu Sans"/>
              </a:rPr>
              <a:t>Сбалансированный</a:t>
            </a:r>
            <a:r>
              <a:rPr lang="ru-RU" sz="2400" b="1" i="1" strike="noStrike" dirty="0">
                <a:solidFill>
                  <a:srgbClr val="0D0D0D"/>
                </a:solidFill>
                <a:latin typeface="Times New Roman"/>
                <a:ea typeface="DejaVu Sans"/>
              </a:rPr>
              <a:t> </a:t>
            </a:r>
            <a:r>
              <a:rPr lang="ru-RU" sz="2400" b="1" i="1" strike="noStrike" dirty="0">
                <a:solidFill>
                  <a:schemeClr val="tx2"/>
                </a:solidFill>
                <a:latin typeface="Times New Roman"/>
                <a:ea typeface="DejaVu Sans"/>
              </a:rPr>
              <a:t>бюджет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218" name="CustomShape 3"/>
          <p:cNvSpPr/>
          <p:nvPr/>
        </p:nvSpPr>
        <p:spPr>
          <a:xfrm>
            <a:off x="4572000" y="3684069"/>
            <a:ext cx="4328640" cy="1872360"/>
          </a:xfrm>
          <a:prstGeom prst="round2DiagRect">
            <a:avLst>
              <a:gd name="adj1" fmla="val 16667"/>
              <a:gd name="adj2" fmla="val 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i="1" strike="noStrike" dirty="0">
                <a:solidFill>
                  <a:schemeClr val="tx2"/>
                </a:solidFill>
                <a:latin typeface="Times New Roman"/>
                <a:ea typeface="DejaVu Sans"/>
              </a:rPr>
              <a:t>Оптимальный уровень долговой нагрузки</a:t>
            </a:r>
            <a:endParaRPr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9" name="Table 1"/>
          <p:cNvGraphicFramePr/>
          <p:nvPr>
            <p:extLst>
              <p:ext uri="{D42A27DB-BD31-4B8C-83A1-F6EECF244321}">
                <p14:modId xmlns:p14="http://schemas.microsoft.com/office/powerpoint/2010/main" val="215682106"/>
              </p:ext>
            </p:extLst>
          </p:nvPr>
        </p:nvGraphicFramePr>
        <p:xfrm>
          <a:off x="849745" y="2034720"/>
          <a:ext cx="7692335" cy="4486152"/>
        </p:xfrm>
        <a:graphic>
          <a:graphicData uri="http://schemas.openxmlformats.org/drawingml/2006/table">
            <a:tbl>
              <a:tblPr/>
              <a:tblGrid>
                <a:gridCol w="1884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7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03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66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Показатель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бюджетные назначения </a:t>
                      </a:r>
                      <a:r>
                        <a:rPr lang="ru-RU" sz="1400" b="1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</a:t>
                      </a:r>
                      <a:r>
                        <a:rPr lang="ru-RU" sz="1400" b="1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бюджетные назначения </a:t>
                      </a:r>
                      <a:r>
                        <a:rPr lang="ru-RU" sz="1400" b="1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b="1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бюджетные назначения на </a:t>
                      </a:r>
                      <a:endParaRPr lang="ru-RU" sz="1400" b="1" strike="noStrike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1400" b="1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76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 Доходы,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34257,4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35281,6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36993,6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76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II. Расходы, всего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34257,4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35281,6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36993,6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42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III. </a:t>
                      </a:r>
                      <a:r>
                        <a:rPr lang="ru-RU" sz="1600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Дефицит,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0" name="CustomShape 2"/>
          <p:cNvSpPr/>
          <p:nvPr/>
        </p:nvSpPr>
        <p:spPr>
          <a:xfrm>
            <a:off x="750060" y="0"/>
            <a:ext cx="7643880" cy="1886399"/>
          </a:xfrm>
          <a:prstGeom prst="ellipse">
            <a:avLst/>
          </a:prstGeom>
          <a:solidFill>
            <a:srgbClr val="4331C5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strike="noStrike" dirty="0">
                <a:solidFill>
                  <a:srgbClr val="FFFF00"/>
                </a:solidFill>
                <a:latin typeface="Times New Roman"/>
                <a:ea typeface="DejaVu Sans"/>
              </a:rPr>
              <a:t>основные характеристики бюджета	Покровского сельского поселения </a:t>
            </a:r>
            <a:r>
              <a:rPr lang="ru-RU" sz="2400" strike="noStrike" dirty="0" err="1">
                <a:solidFill>
                  <a:srgbClr val="FFFF00"/>
                </a:solidFill>
                <a:latin typeface="Times New Roman"/>
                <a:ea typeface="DejaVu Sans"/>
              </a:rPr>
              <a:t>Неклиновского</a:t>
            </a:r>
            <a:r>
              <a:rPr lang="ru-RU" sz="2400" strike="noStrike" dirty="0">
                <a:solidFill>
                  <a:srgbClr val="FFFF00"/>
                </a:solidFill>
                <a:latin typeface="Times New Roman"/>
                <a:ea typeface="DejaVu Sans"/>
              </a:rPr>
              <a:t> района на </a:t>
            </a:r>
            <a:r>
              <a:rPr lang="ru-RU" sz="2400" strike="noStrike" dirty="0" smtClean="0">
                <a:solidFill>
                  <a:srgbClr val="FFFF00"/>
                </a:solidFill>
                <a:latin typeface="Times New Roman"/>
                <a:ea typeface="DejaVu Sans"/>
              </a:rPr>
              <a:t>2024-2026 </a:t>
            </a:r>
            <a:r>
              <a:rPr lang="ru-RU" sz="2400" strike="noStrike" dirty="0">
                <a:solidFill>
                  <a:srgbClr val="FFFF00"/>
                </a:solidFill>
                <a:latin typeface="Times New Roman"/>
                <a:ea typeface="DejaVu Sans"/>
              </a:rPr>
              <a:t>год</a:t>
            </a:r>
            <a:endParaRPr dirty="0"/>
          </a:p>
        </p:txBody>
      </p:sp>
      <p:sp>
        <p:nvSpPr>
          <p:cNvPr id="221" name="CustomShape 3"/>
          <p:cNvSpPr/>
          <p:nvPr/>
        </p:nvSpPr>
        <p:spPr>
          <a:xfrm>
            <a:off x="6954480" y="1757520"/>
            <a:ext cx="934920" cy="26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strike="noStrike">
                <a:solidFill>
                  <a:srgbClr val="000000"/>
                </a:solidFill>
                <a:latin typeface="Times New Roman"/>
                <a:ea typeface="DejaVu Sans"/>
              </a:rPr>
              <a:t>тыс. рублей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993600" y="304800"/>
            <a:ext cx="7586982" cy="71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trike="noStrike" dirty="0">
                <a:solidFill>
                  <a:srgbClr val="0070C0"/>
                </a:solidFill>
                <a:latin typeface="Century Gothic"/>
                <a:ea typeface="DejaVu Sans"/>
              </a:rPr>
              <a:t>Безвозмездные поступления из областного бюджета в бюджет Покровского сельского поселения </a:t>
            </a:r>
            <a:r>
              <a:rPr lang="ru-RU" strike="noStrike" dirty="0" err="1">
                <a:solidFill>
                  <a:srgbClr val="0070C0"/>
                </a:solidFill>
                <a:latin typeface="Century Gothic"/>
                <a:ea typeface="DejaVu Sans"/>
              </a:rPr>
              <a:t>Неклиновского</a:t>
            </a:r>
            <a:r>
              <a:rPr lang="ru-RU" strike="noStrike" dirty="0">
                <a:solidFill>
                  <a:srgbClr val="0070C0"/>
                </a:solidFill>
                <a:latin typeface="Century Gothic"/>
                <a:ea typeface="DejaVu Sans"/>
              </a:rPr>
              <a:t> района</a:t>
            </a:r>
            <a:endParaRPr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graphicFrame>
        <p:nvGraphicFramePr>
          <p:cNvPr id="225" name="Table 2"/>
          <p:cNvGraphicFramePr/>
          <p:nvPr>
            <p:extLst>
              <p:ext uri="{D42A27DB-BD31-4B8C-83A1-F6EECF244321}">
                <p14:modId xmlns:p14="http://schemas.microsoft.com/office/powerpoint/2010/main" val="481913938"/>
              </p:ext>
            </p:extLst>
          </p:nvPr>
        </p:nvGraphicFramePr>
        <p:xfrm>
          <a:off x="993601" y="1099800"/>
          <a:ext cx="7715519" cy="5105640"/>
        </p:xfrm>
        <a:graphic>
          <a:graphicData uri="http://schemas.openxmlformats.org/drawingml/2006/table">
            <a:tbl>
              <a:tblPr/>
              <a:tblGrid>
                <a:gridCol w="3305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90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35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Наименование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strike="noStrike" dirty="0" smtClean="0">
                          <a:solidFill>
                            <a:srgbClr val="0070C0"/>
                          </a:solidFill>
                          <a:latin typeface="Century Gothic"/>
                        </a:rPr>
                        <a:t>2024 </a:t>
                      </a:r>
                      <a:r>
                        <a:rPr lang="ru-RU" sz="1400" b="1" strike="noStrike" dirty="0">
                          <a:solidFill>
                            <a:srgbClr val="0070C0"/>
                          </a:solidFill>
                          <a:latin typeface="Century Gothic"/>
                        </a:rPr>
                        <a:t>год </a:t>
                      </a:r>
                      <a:endParaRPr dirty="0">
                        <a:solidFill>
                          <a:srgbClr val="0070C0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dirty="0">
                          <a:solidFill>
                            <a:srgbClr val="0070C0"/>
                          </a:solidFill>
                          <a:latin typeface="Century Gothic"/>
                        </a:rPr>
                        <a:t>(</a:t>
                      </a:r>
                      <a:r>
                        <a:rPr lang="ru-RU" sz="1400" b="1" strike="noStrike" dirty="0" smtClean="0">
                          <a:solidFill>
                            <a:srgbClr val="0070C0"/>
                          </a:solidFill>
                          <a:latin typeface="Century Gothic"/>
                        </a:rPr>
                        <a:t>проект</a:t>
                      </a:r>
                      <a:r>
                        <a:rPr lang="ru-RU" sz="1400" b="1" strike="noStrike" dirty="0">
                          <a:solidFill>
                            <a:srgbClr val="0070C0"/>
                          </a:solidFill>
                          <a:latin typeface="Century Gothic"/>
                        </a:rPr>
                        <a:t>)</a:t>
                      </a:r>
                      <a:endParaRPr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strike="noStrike" dirty="0" smtClean="0">
                          <a:solidFill>
                            <a:srgbClr val="0070C0"/>
                          </a:solidFill>
                          <a:latin typeface="Century Gothic"/>
                        </a:rPr>
                        <a:t>2025 </a:t>
                      </a:r>
                      <a:r>
                        <a:rPr lang="ru-RU" sz="1400" b="1" strike="noStrike" dirty="0">
                          <a:solidFill>
                            <a:srgbClr val="0070C0"/>
                          </a:solidFill>
                          <a:latin typeface="Century Gothic"/>
                        </a:rPr>
                        <a:t>год </a:t>
                      </a:r>
                      <a:endParaRPr dirty="0">
                        <a:solidFill>
                          <a:srgbClr val="0070C0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dirty="0" smtClean="0">
                          <a:solidFill>
                            <a:srgbClr val="0070C0"/>
                          </a:solidFill>
                          <a:latin typeface="Century Gothic"/>
                        </a:rPr>
                        <a:t>(проект)</a:t>
                      </a:r>
                      <a:endParaRPr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strike="noStrike" dirty="0" smtClean="0">
                          <a:solidFill>
                            <a:srgbClr val="0070C0"/>
                          </a:solidFill>
                          <a:latin typeface="Century Gothic"/>
                        </a:rPr>
                        <a:t>2026 </a:t>
                      </a:r>
                      <a:r>
                        <a:rPr lang="ru-RU" sz="1400" b="1" strike="noStrike" dirty="0">
                          <a:solidFill>
                            <a:srgbClr val="0070C0"/>
                          </a:solidFill>
                          <a:latin typeface="Century Gothic"/>
                        </a:rPr>
                        <a:t>год </a:t>
                      </a:r>
                      <a:endParaRPr dirty="0">
                        <a:solidFill>
                          <a:srgbClr val="0070C0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dirty="0">
                          <a:solidFill>
                            <a:srgbClr val="0070C0"/>
                          </a:solidFill>
                          <a:latin typeface="Century Gothic"/>
                        </a:rPr>
                        <a:t>(проект)</a:t>
                      </a:r>
                      <a:endParaRPr dirty="0">
                        <a:solidFill>
                          <a:srgbClr val="0070C0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7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ВСЕГО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6075,6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4860,5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4374,5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5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 на поддержку мер по обеспечению сбалансированности бюджета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6075,4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4860,3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4374,3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2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794327" y="0"/>
            <a:ext cx="7989455" cy="1653120"/>
          </a:xfrm>
          <a:prstGeom prst="rect">
            <a:avLst/>
          </a:prstGeom>
          <a:solidFill>
            <a:srgbClr val="7030A0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dirty="0"/>
          </a:p>
          <a:p>
            <a:pPr algn="ctr"/>
            <a:r>
              <a:rPr lang="ru-RU" sz="2000" b="1" strike="noStrike" dirty="0" smtClean="0">
                <a:solidFill>
                  <a:srgbClr val="FDC7A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«Б</a:t>
            </a:r>
            <a:r>
              <a:rPr lang="ru-RU" sz="2400" b="1" strike="noStrike" dirty="0" smtClean="0">
                <a:solidFill>
                  <a:srgbClr val="FDC7A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юджет  </a:t>
            </a:r>
            <a:r>
              <a:rPr lang="ru-RU" sz="2400" b="1" strike="noStrike" dirty="0">
                <a:solidFill>
                  <a:srgbClr val="FDC7A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Покровского сельского поселения </a:t>
            </a:r>
            <a:r>
              <a:rPr lang="ru-RU" sz="2400" b="1" strike="noStrike" dirty="0" err="1">
                <a:solidFill>
                  <a:srgbClr val="FDC7A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Неклиновского</a:t>
            </a:r>
            <a:r>
              <a:rPr lang="ru-RU" sz="2400" b="1" strike="noStrike" dirty="0">
                <a:solidFill>
                  <a:srgbClr val="FDC7A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района на </a:t>
            </a:r>
            <a:r>
              <a:rPr lang="ru-RU" sz="2400" b="1" strike="noStrike" dirty="0" smtClean="0">
                <a:solidFill>
                  <a:srgbClr val="FDC7A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2024 </a:t>
            </a:r>
            <a:r>
              <a:rPr lang="ru-RU" sz="2400" b="1" strike="noStrike" dirty="0">
                <a:solidFill>
                  <a:srgbClr val="FDC7A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год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dirty="0" smtClean="0">
                <a:solidFill>
                  <a:srgbClr val="FDC7A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34257,4тыс</a:t>
            </a:r>
            <a:r>
              <a:rPr lang="ru-RU" sz="2400" b="1" strike="noStrike" dirty="0">
                <a:solidFill>
                  <a:srgbClr val="FDC7A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. рублей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2043360" y="1816920"/>
            <a:ext cx="7096680" cy="477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trike="noStrike">
                <a:solidFill>
                  <a:srgbClr val="000000"/>
                </a:solidFill>
                <a:latin typeface="Century Gothic"/>
                <a:ea typeface="DejaVu Sans"/>
              </a:rPr>
              <a:t>Физическая культура и спорт</a:t>
            </a:r>
            <a:endParaRPr/>
          </a:p>
          <a:p>
            <a:pPr algn="ctr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trike="noStrike">
                <a:solidFill>
                  <a:srgbClr val="000000"/>
                </a:solidFill>
                <a:latin typeface="Century Gothic"/>
                <a:ea typeface="DejaVu Sans"/>
              </a:rPr>
              <a:t>177.0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31" name="CustomShape 3"/>
          <p:cNvSpPr/>
          <p:nvPr/>
        </p:nvSpPr>
        <p:spPr>
          <a:xfrm>
            <a:off x="794327" y="1816920"/>
            <a:ext cx="2625673" cy="15397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entury Gothic"/>
                <a:ea typeface="DejaVu Sans"/>
              </a:rPr>
              <a:t>Общегосударственные вопросы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dirty="0" smtClean="0"/>
              <a:t>13652,2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32" name="CustomShape 4"/>
          <p:cNvSpPr/>
          <p:nvPr/>
        </p:nvSpPr>
        <p:spPr>
          <a:xfrm>
            <a:off x="3742200" y="1805040"/>
            <a:ext cx="2519280" cy="15397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entury Gothic"/>
                <a:ea typeface="DejaVu Sans"/>
              </a:rPr>
              <a:t>Национальная безопасность и правоохранительная деятельность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1600" strike="noStrike" dirty="0" smtClean="0">
                <a:solidFill>
                  <a:srgbClr val="000000"/>
                </a:solidFill>
                <a:latin typeface="Century Gothic"/>
                <a:ea typeface="DejaVu Sans"/>
              </a:rPr>
              <a:t>24,5</a:t>
            </a:r>
            <a:endParaRPr dirty="0"/>
          </a:p>
        </p:txBody>
      </p:sp>
      <p:sp>
        <p:nvSpPr>
          <p:cNvPr id="233" name="CustomShape 5"/>
          <p:cNvSpPr/>
          <p:nvPr/>
        </p:nvSpPr>
        <p:spPr>
          <a:xfrm>
            <a:off x="6457320" y="1805040"/>
            <a:ext cx="2465007" cy="1551600"/>
          </a:xfrm>
          <a:prstGeom prst="rect">
            <a:avLst/>
          </a:prstGeom>
          <a:solidFill>
            <a:srgbClr val="FFFF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entury Gothic"/>
                <a:ea typeface="DejaVu Sans"/>
              </a:rPr>
              <a:t>Национальная экономика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1600" strike="noStrike" dirty="0" smtClean="0">
                <a:solidFill>
                  <a:srgbClr val="000000"/>
                </a:solidFill>
                <a:latin typeface="Century Gothic"/>
                <a:ea typeface="DejaVu Sans"/>
              </a:rPr>
              <a:t>200,0</a:t>
            </a:r>
            <a:endParaRPr dirty="0"/>
          </a:p>
        </p:txBody>
      </p:sp>
      <p:sp>
        <p:nvSpPr>
          <p:cNvPr id="234" name="CustomShape 6"/>
          <p:cNvSpPr/>
          <p:nvPr/>
        </p:nvSpPr>
        <p:spPr>
          <a:xfrm>
            <a:off x="1253160" y="3768480"/>
            <a:ext cx="2215800" cy="11678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entury Gothic"/>
                <a:ea typeface="DejaVu Sans"/>
              </a:rPr>
              <a:t>Жилищно-коммунальное хозяйство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1600" dirty="0" smtClean="0">
                <a:solidFill>
                  <a:srgbClr val="000000"/>
                </a:solidFill>
                <a:latin typeface="Century Gothic"/>
              </a:rPr>
              <a:t>18668,3</a:t>
            </a:r>
            <a:endParaRPr dirty="0"/>
          </a:p>
        </p:txBody>
      </p:sp>
      <p:sp>
        <p:nvSpPr>
          <p:cNvPr id="235" name="CustomShape 7"/>
          <p:cNvSpPr/>
          <p:nvPr/>
        </p:nvSpPr>
        <p:spPr>
          <a:xfrm>
            <a:off x="3646440" y="3768480"/>
            <a:ext cx="2284560" cy="11440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entury Gothic"/>
                <a:ea typeface="DejaVu Sans"/>
              </a:rPr>
              <a:t>Охрана окружающей среды 5,0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entury Gothic"/>
                <a:ea typeface="DejaVu Sans"/>
              </a:rPr>
              <a:t>Образование </a:t>
            </a:r>
            <a:r>
              <a:rPr lang="ru-RU" sz="1600" dirty="0" smtClean="0">
                <a:solidFill>
                  <a:srgbClr val="000000"/>
                </a:solidFill>
                <a:latin typeface="Century Gothic"/>
                <a:ea typeface="DejaVu Sans"/>
              </a:rPr>
              <a:t>87,9</a:t>
            </a:r>
            <a:endParaRPr dirty="0"/>
          </a:p>
        </p:txBody>
      </p:sp>
      <p:sp>
        <p:nvSpPr>
          <p:cNvPr id="236" name="CustomShape 8"/>
          <p:cNvSpPr/>
          <p:nvPr/>
        </p:nvSpPr>
        <p:spPr>
          <a:xfrm>
            <a:off x="6040440" y="3728880"/>
            <a:ext cx="2881887" cy="12074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entury Gothic"/>
                <a:ea typeface="DejaVu Sans"/>
              </a:rPr>
              <a:t>Культура </a:t>
            </a:r>
            <a:r>
              <a:rPr lang="ru-RU" sz="1600" strike="noStrike" dirty="0" smtClean="0">
                <a:solidFill>
                  <a:srgbClr val="000000"/>
                </a:solidFill>
                <a:latin typeface="Century Gothic"/>
                <a:ea typeface="DejaVu Sans"/>
              </a:rPr>
              <a:t>594,1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entury Gothic"/>
                <a:ea typeface="DejaVu Sans"/>
              </a:rPr>
              <a:t>Социальная политика </a:t>
            </a:r>
            <a:r>
              <a:rPr lang="ru-RU" sz="1600" dirty="0" smtClean="0">
                <a:solidFill>
                  <a:srgbClr val="000000"/>
                </a:solidFill>
                <a:latin typeface="Century Gothic"/>
                <a:ea typeface="DejaVu Sans"/>
              </a:rPr>
              <a:t>407,8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entury Gothic"/>
                <a:ea typeface="DejaVu Sans"/>
              </a:rPr>
              <a:t>Физическая культура и спорт </a:t>
            </a:r>
            <a:r>
              <a:rPr lang="ru-RU" sz="1600" strike="noStrike" dirty="0" smtClean="0">
                <a:solidFill>
                  <a:srgbClr val="000000"/>
                </a:solidFill>
                <a:latin typeface="Century Gothic"/>
                <a:ea typeface="DejaVu Sans"/>
              </a:rPr>
              <a:t>308,7</a:t>
            </a:r>
            <a:endParaRPr dirty="0"/>
          </a:p>
        </p:txBody>
      </p:sp>
      <p:sp>
        <p:nvSpPr>
          <p:cNvPr id="237" name="CustomShape 9"/>
          <p:cNvSpPr/>
          <p:nvPr/>
        </p:nvSpPr>
        <p:spPr>
          <a:xfrm>
            <a:off x="3420000" y="5274360"/>
            <a:ext cx="3385800" cy="10749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ru-RU" strike="noStrike" dirty="0">
                <a:solidFill>
                  <a:srgbClr val="000000"/>
                </a:solidFill>
                <a:latin typeface="Century Gothic"/>
                <a:ea typeface="DejaVu Sans"/>
              </a:rPr>
              <a:t>Межбюджетные  трансферты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dirty="0" smtClean="0">
                <a:solidFill>
                  <a:srgbClr val="000000"/>
                </a:solidFill>
                <a:latin typeface="Century Gothic"/>
              </a:rPr>
              <a:t>308,9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" name="Table 1"/>
          <p:cNvGraphicFramePr/>
          <p:nvPr>
            <p:extLst>
              <p:ext uri="{D42A27DB-BD31-4B8C-83A1-F6EECF244321}">
                <p14:modId xmlns:p14="http://schemas.microsoft.com/office/powerpoint/2010/main" val="1698578501"/>
              </p:ext>
            </p:extLst>
          </p:nvPr>
        </p:nvGraphicFramePr>
        <p:xfrm>
          <a:off x="452582" y="461818"/>
          <a:ext cx="8314858" cy="944880"/>
        </p:xfrm>
        <a:graphic>
          <a:graphicData uri="http://schemas.openxmlformats.org/drawingml/2006/table">
            <a:tbl>
              <a:tblPr/>
              <a:tblGrid>
                <a:gridCol w="8314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99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муниципальных программ</a:t>
                      </a:r>
                      <a:endParaRPr sz="28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2800" b="1" strike="noStrike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2024-2026 </a:t>
                      </a:r>
                      <a:r>
                        <a:rPr lang="ru-RU" sz="2800" b="1" strike="noStrike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endParaRPr sz="28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9" name="CustomShape 2"/>
          <p:cNvSpPr/>
          <p:nvPr/>
        </p:nvSpPr>
        <p:spPr>
          <a:xfrm>
            <a:off x="563418" y="1591378"/>
            <a:ext cx="4451927" cy="589502"/>
          </a:xfrm>
          <a:prstGeom prst="roundRect">
            <a:avLst>
              <a:gd name="adj" fmla="val 13776"/>
            </a:avLst>
          </a:prstGeom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200" strike="noStrike" dirty="0">
                <a:solidFill>
                  <a:srgbClr val="000000"/>
                </a:solidFill>
                <a:latin typeface="Century Gothic"/>
                <a:ea typeface="DejaVu Sans"/>
              </a:rPr>
              <a:t>Социальная поддержка муниципальных служащих, вышедших на пенсию</a:t>
            </a:r>
            <a:endParaRPr dirty="0"/>
          </a:p>
        </p:txBody>
      </p:sp>
      <p:sp>
        <p:nvSpPr>
          <p:cNvPr id="240" name="CustomShape 3"/>
          <p:cNvSpPr/>
          <p:nvPr/>
        </p:nvSpPr>
        <p:spPr>
          <a:xfrm>
            <a:off x="5520240" y="1591378"/>
            <a:ext cx="3371400" cy="764102"/>
          </a:xfrm>
          <a:prstGeom prst="roundRect">
            <a:avLst>
              <a:gd name="adj" fmla="val 13776"/>
            </a:avLst>
          </a:prstGeom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000" strike="noStrike">
                <a:solidFill>
                  <a:srgbClr val="000000"/>
                </a:solidFill>
                <a:latin typeface="Century Gothic"/>
                <a:ea typeface="DejaVu Sans"/>
              </a:rPr>
              <a:t>Обеспечение качественными коммунальными услугами населения и повышение уровня благоустройства территории Покровского сельского поселения</a:t>
            </a:r>
            <a:endParaRPr/>
          </a:p>
        </p:txBody>
      </p:sp>
      <p:sp>
        <p:nvSpPr>
          <p:cNvPr id="241" name="CustomShape 4"/>
          <p:cNvSpPr/>
          <p:nvPr/>
        </p:nvSpPr>
        <p:spPr>
          <a:xfrm>
            <a:off x="5700960" y="2446200"/>
            <a:ext cx="3190680" cy="993600"/>
          </a:xfrm>
          <a:prstGeom prst="roundRect">
            <a:avLst>
              <a:gd name="adj" fmla="val 13776"/>
            </a:avLst>
          </a:prstGeom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200" strike="noStrike">
                <a:solidFill>
                  <a:srgbClr val="000000"/>
                </a:solidFill>
                <a:latin typeface="Century Gothic"/>
                <a:ea typeface="DejaVu Sans"/>
              </a:rPr>
              <a:t>Защита населения и территории от чрезвычайных ситуаций, обеспечение пожарной безопасности и безопасности людей на водных объектах</a:t>
            </a:r>
            <a:endParaRPr/>
          </a:p>
        </p:txBody>
      </p:sp>
      <p:sp>
        <p:nvSpPr>
          <p:cNvPr id="242" name="CustomShape 5"/>
          <p:cNvSpPr/>
          <p:nvPr/>
        </p:nvSpPr>
        <p:spPr>
          <a:xfrm>
            <a:off x="5700960" y="3626640"/>
            <a:ext cx="3190680" cy="1116000"/>
          </a:xfrm>
          <a:prstGeom prst="roundRect">
            <a:avLst>
              <a:gd name="adj" fmla="val 13776"/>
            </a:avLst>
          </a:prstGeom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200" strike="noStrike">
                <a:solidFill>
                  <a:srgbClr val="000000"/>
                </a:solidFill>
                <a:latin typeface="Century Gothic"/>
                <a:ea typeface="DejaVu Sans"/>
              </a:rPr>
              <a:t>Управление муниципальными финансами и создание условий для эффективного управления муниципальными финансами</a:t>
            </a:r>
            <a:endParaRPr/>
          </a:p>
        </p:txBody>
      </p:sp>
      <p:sp>
        <p:nvSpPr>
          <p:cNvPr id="243" name="CustomShape 6"/>
          <p:cNvSpPr/>
          <p:nvPr/>
        </p:nvSpPr>
        <p:spPr>
          <a:xfrm>
            <a:off x="563418" y="2493720"/>
            <a:ext cx="4673600" cy="993600"/>
          </a:xfrm>
          <a:prstGeom prst="roundRect">
            <a:avLst>
              <a:gd name="adj" fmla="val 13776"/>
            </a:avLst>
          </a:prstGeom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200" strike="noStrike">
                <a:solidFill>
                  <a:srgbClr val="000000"/>
                </a:solidFill>
                <a:latin typeface="Century Gothic"/>
                <a:ea typeface="DejaVu Sans"/>
              </a:rPr>
              <a:t>Обеспечение общественного порядка и противодействие терроризму, экстремизму, коррупции в Покровском сельском поселении</a:t>
            </a:r>
            <a:endParaRPr/>
          </a:p>
        </p:txBody>
      </p:sp>
      <p:sp>
        <p:nvSpPr>
          <p:cNvPr id="244" name="CustomShape 7"/>
          <p:cNvSpPr/>
          <p:nvPr/>
        </p:nvSpPr>
        <p:spPr>
          <a:xfrm>
            <a:off x="684553" y="3923462"/>
            <a:ext cx="2169483" cy="1211956"/>
          </a:xfrm>
          <a:prstGeom prst="roundRect">
            <a:avLst>
              <a:gd name="adj" fmla="val 13776"/>
            </a:avLst>
          </a:prstGeom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200" strike="noStrike" dirty="0">
                <a:solidFill>
                  <a:srgbClr val="000000"/>
                </a:solidFill>
                <a:latin typeface="Century Gothic"/>
                <a:ea typeface="DejaVu Sans"/>
              </a:rPr>
              <a:t>Муниципальная политика</a:t>
            </a:r>
            <a:endParaRPr dirty="0"/>
          </a:p>
        </p:txBody>
      </p:sp>
      <p:sp>
        <p:nvSpPr>
          <p:cNvPr id="245" name="CustomShape 8"/>
          <p:cNvSpPr/>
          <p:nvPr/>
        </p:nvSpPr>
        <p:spPr>
          <a:xfrm>
            <a:off x="3048000" y="3733378"/>
            <a:ext cx="2189018" cy="930986"/>
          </a:xfrm>
          <a:prstGeom prst="roundRect">
            <a:avLst>
              <a:gd name="adj" fmla="val 13776"/>
            </a:avLst>
          </a:prstGeom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200" strike="noStrike" dirty="0">
                <a:solidFill>
                  <a:srgbClr val="000000"/>
                </a:solidFill>
                <a:latin typeface="Century Gothic"/>
                <a:ea typeface="DejaVu Sans"/>
              </a:rPr>
              <a:t>Охрана окружающей среды и рациональное природопользование</a:t>
            </a:r>
            <a:endParaRPr dirty="0"/>
          </a:p>
        </p:txBody>
      </p:sp>
      <p:sp>
        <p:nvSpPr>
          <p:cNvPr id="246" name="CustomShape 9"/>
          <p:cNvSpPr/>
          <p:nvPr/>
        </p:nvSpPr>
        <p:spPr>
          <a:xfrm>
            <a:off x="5813640" y="4833360"/>
            <a:ext cx="3078000" cy="744120"/>
          </a:xfrm>
          <a:prstGeom prst="roundRect">
            <a:avLst>
              <a:gd name="adj" fmla="val 13776"/>
            </a:avLst>
          </a:prstGeom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200" strike="noStrike">
                <a:solidFill>
                  <a:srgbClr val="000000"/>
                </a:solidFill>
                <a:latin typeface="Century Gothic"/>
                <a:ea typeface="DejaVu Sans"/>
              </a:rPr>
              <a:t>Развитие физической культуры и спорта в Покровском сельском поселении</a:t>
            </a:r>
            <a:endParaRPr/>
          </a:p>
        </p:txBody>
      </p:sp>
      <p:sp>
        <p:nvSpPr>
          <p:cNvPr id="247" name="CustomShape 10"/>
          <p:cNvSpPr/>
          <p:nvPr/>
        </p:nvSpPr>
        <p:spPr>
          <a:xfrm>
            <a:off x="563059" y="5362356"/>
            <a:ext cx="4673959" cy="1186764"/>
          </a:xfrm>
          <a:prstGeom prst="roundRect">
            <a:avLst>
              <a:gd name="adj" fmla="val 13776"/>
            </a:avLst>
          </a:prstGeom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200" strike="noStrike" dirty="0">
                <a:solidFill>
                  <a:srgbClr val="000000"/>
                </a:solidFill>
                <a:latin typeface="Century Gothic"/>
                <a:ea typeface="DejaVu Sans"/>
              </a:rPr>
              <a:t>Развитие молодежной политики в Покровском сельском поселении</a:t>
            </a:r>
            <a:endParaRPr dirty="0"/>
          </a:p>
        </p:txBody>
      </p:sp>
      <p:sp>
        <p:nvSpPr>
          <p:cNvPr id="248" name="CustomShape 11"/>
          <p:cNvSpPr/>
          <p:nvPr/>
        </p:nvSpPr>
        <p:spPr>
          <a:xfrm>
            <a:off x="5814000" y="4843440"/>
            <a:ext cx="3078000" cy="744120"/>
          </a:xfrm>
          <a:prstGeom prst="roundRect">
            <a:avLst>
              <a:gd name="adj" fmla="val 13776"/>
            </a:avLst>
          </a:prstGeom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200" strike="noStrike">
                <a:solidFill>
                  <a:srgbClr val="000000"/>
                </a:solidFill>
                <a:latin typeface="Century Gothic"/>
                <a:ea typeface="DejaVu Sans"/>
              </a:rPr>
              <a:t>Развитие физической культуры и спорта в Покровском сельском поселении</a:t>
            </a:r>
            <a:endParaRPr/>
          </a:p>
        </p:txBody>
      </p:sp>
      <p:sp>
        <p:nvSpPr>
          <p:cNvPr id="249" name="CustomShape 12"/>
          <p:cNvSpPr/>
          <p:nvPr/>
        </p:nvSpPr>
        <p:spPr>
          <a:xfrm>
            <a:off x="5814360" y="4853519"/>
            <a:ext cx="3078000" cy="1654739"/>
          </a:xfrm>
          <a:prstGeom prst="roundRect">
            <a:avLst>
              <a:gd name="adj" fmla="val 13776"/>
            </a:avLst>
          </a:prstGeom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200" strike="noStrike">
                <a:solidFill>
                  <a:srgbClr val="000000"/>
                </a:solidFill>
                <a:latin typeface="Century Gothic"/>
                <a:ea typeface="DejaVu Sans"/>
              </a:rPr>
              <a:t>Развитие физической культуры и спорта в Покровском сельском поселении</a:t>
            </a:r>
            <a:endParaRPr/>
          </a:p>
        </p:txBody>
      </p:sp>
      <p:sp>
        <p:nvSpPr>
          <p:cNvPr id="250" name="CustomShape 13"/>
          <p:cNvSpPr/>
          <p:nvPr/>
        </p:nvSpPr>
        <p:spPr>
          <a:xfrm flipV="1">
            <a:off x="5757300" y="6518339"/>
            <a:ext cx="3078000" cy="45719"/>
          </a:xfrm>
          <a:prstGeom prst="roundRect">
            <a:avLst>
              <a:gd name="adj" fmla="val 13776"/>
            </a:avLst>
          </a:prstGeom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5" name="CustomShape 8"/>
          <p:cNvSpPr/>
          <p:nvPr/>
        </p:nvSpPr>
        <p:spPr>
          <a:xfrm>
            <a:off x="563419" y="5362356"/>
            <a:ext cx="4673600" cy="124044"/>
          </a:xfrm>
          <a:prstGeom prst="roundRect">
            <a:avLst>
              <a:gd name="adj" fmla="val 13776"/>
            </a:avLst>
          </a:prstGeom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096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</a:rPr>
              <a:t>Объем муниципальных программ в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</a:rPr>
              <a:t>общем объеме расходов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705514"/>
              </p:ext>
            </p:extLst>
          </p:nvPr>
        </p:nvGraphicFramePr>
        <p:xfrm>
          <a:off x="1591732" y="1371600"/>
          <a:ext cx="7552267" cy="537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13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10724</TotalTime>
  <Words>470</Words>
  <Application>Microsoft Office PowerPoint</Application>
  <PresentationFormat>Экран (4:3)</PresentationFormat>
  <Paragraphs>111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Batang</vt:lpstr>
      <vt:lpstr>Arial</vt:lpstr>
      <vt:lpstr>Century Gothic</vt:lpstr>
      <vt:lpstr>DejaVu Sans</vt:lpstr>
      <vt:lpstr>Georgia</vt:lpstr>
      <vt:lpstr>Tahoma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бюджета Тарасовского района за 2013 год</dc:title>
  <dc:creator>Ольга В. Димитрова</dc:creator>
  <cp:lastModifiedBy>admin</cp:lastModifiedBy>
  <cp:revision>290</cp:revision>
  <cp:lastPrinted>2018-01-10T10:21:39Z</cp:lastPrinted>
  <dcterms:created xsi:type="dcterms:W3CDTF">2014-05-06T10:06:48Z</dcterms:created>
  <dcterms:modified xsi:type="dcterms:W3CDTF">2023-12-05T05:29:56Z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