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43793911007022"/>
          <c:y val="4.7210300429184553E-2"/>
          <c:w val="0.53747072599531598"/>
          <c:h val="0.826180257510729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Общий объем расходов бюджета</c:v>
                </c:pt>
              </c:strCache>
            </c:strRef>
          </c:tx>
          <c:spPr>
            <a:solidFill>
              <a:srgbClr val="FF00FF"/>
            </a:solidFill>
            <a:ln w="1267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2025г.</c:v>
                </c:pt>
                <c:pt idx="1">
                  <c:v>2026г.</c:v>
                </c:pt>
                <c:pt idx="2">
                  <c:v>2027г.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38452.300000000003</c:v>
                </c:pt>
                <c:pt idx="1">
                  <c:v>39708.400000000001</c:v>
                </c:pt>
                <c:pt idx="2">
                  <c:v>39949.1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C-40E7-8742-47B2FC7AA6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1267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2025г.</c:v>
                </c:pt>
                <c:pt idx="1">
                  <c:v>2026г.</c:v>
                </c:pt>
                <c:pt idx="2">
                  <c:v>2027г.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36814</c:v>
                </c:pt>
                <c:pt idx="1">
                  <c:v>37225.5</c:v>
                </c:pt>
                <c:pt idx="2">
                  <c:v>36446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C-40E7-8742-47B2FC7AA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4845440"/>
        <c:axId val="117380224"/>
        <c:axId val="0"/>
      </c:bar3DChart>
      <c:catAx>
        <c:axId val="1248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380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380224"/>
        <c:scaling>
          <c:orientation val="minMax"/>
        </c:scaling>
        <c:delete val="0"/>
        <c:axPos val="l"/>
        <c:majorGridlines>
          <c:spPr>
            <a:ln w="3169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4845440"/>
        <c:crosses val="autoZero"/>
        <c:crossBetween val="between"/>
      </c:valAx>
      <c:spPr>
        <a:noFill/>
        <a:ln w="25356">
          <a:noFill/>
        </a:ln>
      </c:spPr>
    </c:plotArea>
    <c:legend>
      <c:legendPos val="r"/>
      <c:layout>
        <c:manualLayout>
          <c:xMode val="edge"/>
          <c:yMode val="edge"/>
          <c:x val="0.66393437874866912"/>
          <c:y val="0.16738187336388832"/>
          <c:w val="0.33606557377049207"/>
          <c:h val="0.59227467811158818"/>
        </c:manualLayout>
      </c:layout>
      <c:overlay val="0"/>
      <c:spPr>
        <a:noFill/>
        <a:ln w="25356">
          <a:noFill/>
        </a:ln>
      </c:spPr>
      <c:txPr>
        <a:bodyPr/>
        <a:lstStyle/>
        <a:p>
          <a:pPr>
            <a:defRPr sz="165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9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4FD4FF8-092B-473B-815D-B40E4EB4672E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678240" y="4715280"/>
            <a:ext cx="5421600" cy="446292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256" name="CustomShape 2"/>
          <p:cNvSpPr/>
          <p:nvPr/>
        </p:nvSpPr>
        <p:spPr>
          <a:xfrm>
            <a:off x="3841560" y="9428760"/>
            <a:ext cx="29347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C48FCE5-D50A-4084-BF93-F2D915486040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1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0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0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2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8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8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6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1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089890" y="1801091"/>
            <a:ext cx="7222837" cy="4064000"/>
          </a:xfrm>
          <a:prstGeom prst="rect">
            <a:avLst/>
          </a:prstGeom>
          <a:solidFill>
            <a:srgbClr val="4331C5"/>
          </a:solidFill>
          <a:ln w="19080">
            <a:solidFill>
              <a:srgbClr val="7F9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endParaRPr dirty="0"/>
          </a:p>
          <a:p>
            <a:pPr algn="ctr"/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ПРОЕКТ БЮДЖЕТА                   ПОКРОВСКОГО СЕЛЬСКОГО ПОСЕЛЕНИЯ </a:t>
            </a:r>
            <a:endParaRPr lang="ru-RU" sz="3600" strike="noStrike" dirty="0" smtClean="0">
              <a:solidFill>
                <a:srgbClr val="FFFFFF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sz="3600" strike="noStrike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Неклиновского района на </a:t>
            </a:r>
            <a:r>
              <a:rPr lang="ru-RU" sz="3600" strike="noStrike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2025 </a:t>
            </a:r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год </a:t>
            </a:r>
            <a:endParaRPr sz="36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на плановый период </a:t>
            </a:r>
            <a:r>
              <a:rPr lang="ru-RU" sz="3600" strike="noStrike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2026 </a:t>
            </a:r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</a:t>
            </a:r>
            <a:r>
              <a:rPr lang="ru-RU" sz="3600" strike="noStrike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2027 </a:t>
            </a:r>
            <a:r>
              <a:rPr lang="ru-RU" sz="3600" strike="noStrike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годов</a:t>
            </a:r>
            <a:endParaRPr sz="36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620688"/>
            <a:ext cx="777686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684213" y="5037138"/>
            <a:ext cx="766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Разработчиком презентации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«Бюджет для граждан» по  проекту бюджета  на </a:t>
            </a:r>
            <a:r>
              <a:rPr lang="ru-RU" altLang="ru-RU" sz="1400" dirty="0" smtClean="0">
                <a:latin typeface="Georgia" panose="02040502050405020303" pitchFamily="18" charset="0"/>
              </a:rPr>
              <a:t>2025 </a:t>
            </a:r>
            <a:r>
              <a:rPr lang="ru-RU" altLang="ru-RU" sz="1400" dirty="0">
                <a:latin typeface="Georgia" panose="02040502050405020303" pitchFamily="18" charset="0"/>
              </a:rPr>
              <a:t>год и плановый период </a:t>
            </a:r>
            <a:r>
              <a:rPr lang="ru-RU" altLang="ru-RU" sz="1400" dirty="0" smtClean="0">
                <a:latin typeface="Georgia" panose="02040502050405020303" pitchFamily="18" charset="0"/>
              </a:rPr>
              <a:t>2026 </a:t>
            </a:r>
            <a:r>
              <a:rPr lang="ru-RU" altLang="ru-RU" sz="1400" dirty="0" smtClean="0">
                <a:latin typeface="Georgia" panose="02040502050405020303" pitchFamily="18" charset="0"/>
              </a:rPr>
              <a:t>и </a:t>
            </a:r>
            <a:r>
              <a:rPr lang="ru-RU" altLang="ru-RU" sz="1400" dirty="0" smtClean="0">
                <a:latin typeface="Georgia" panose="02040502050405020303" pitchFamily="18" charset="0"/>
              </a:rPr>
              <a:t>2027 </a:t>
            </a:r>
            <a:r>
              <a:rPr lang="ru-RU" altLang="ru-RU" sz="1400" dirty="0">
                <a:latin typeface="Georgia" panose="02040502050405020303" pitchFamily="18" charset="0"/>
              </a:rPr>
              <a:t>годов является </a:t>
            </a:r>
            <a:endParaRPr lang="ru-RU" altLang="ru-RU" sz="1400" dirty="0"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5732463"/>
            <a:ext cx="774065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050" b="1" dirty="0">
                <a:latin typeface="Georgia" panose="02040502050405020303" pitchFamily="18" charset="0"/>
              </a:rPr>
              <a:t>Финансовый отдел Администрации </a:t>
            </a:r>
            <a:r>
              <a:rPr lang="ru-RU" altLang="ru-RU" sz="1050" b="1" dirty="0" smtClean="0">
                <a:latin typeface="Georgia" panose="02040502050405020303" pitchFamily="18" charset="0"/>
              </a:rPr>
              <a:t>Покровского сельского </a:t>
            </a:r>
            <a:r>
              <a:rPr lang="ru-RU" altLang="ru-RU" sz="1050" b="1" dirty="0" smtClean="0">
                <a:latin typeface="Georgia" panose="02040502050405020303" pitchFamily="18" charset="0"/>
              </a:rPr>
              <a:t>поселения</a:t>
            </a:r>
            <a:endParaRPr lang="ru-RU" altLang="ru-RU" sz="105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ru-RU" altLang="ru-RU" sz="1050" b="1" dirty="0">
                <a:latin typeface="Georgia" panose="02040502050405020303" pitchFamily="18" charset="0"/>
              </a:rPr>
              <a:t>Наш адрес: 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346830, </a:t>
            </a:r>
            <a:r>
              <a:rPr lang="ru-RU" altLang="ru-RU" sz="1050" i="1" dirty="0">
                <a:latin typeface="Georgia" panose="02040502050405020303" pitchFamily="18" charset="0"/>
              </a:rPr>
              <a:t>Ростовская область, </a:t>
            </a:r>
            <a:r>
              <a:rPr lang="ru-RU" altLang="ru-RU" sz="1050" i="1" dirty="0" err="1">
                <a:latin typeface="Georgia" panose="02040502050405020303" pitchFamily="18" charset="0"/>
              </a:rPr>
              <a:t>Неклиновский</a:t>
            </a:r>
            <a:r>
              <a:rPr lang="ru-RU" altLang="ru-RU" sz="1050" i="1" dirty="0">
                <a:latin typeface="Georgia" panose="02040502050405020303" pitchFamily="18" charset="0"/>
              </a:rPr>
              <a:t> район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i="1" dirty="0">
                <a:latin typeface="Georgia" panose="02040502050405020303" pitchFamily="18" charset="0"/>
              </a:rPr>
              <a:t>с. 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Покровское, ул. Урицкого, 15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b="1" i="1" dirty="0">
                <a:latin typeface="Georgia" panose="02040502050405020303" pitchFamily="18" charset="0"/>
              </a:rPr>
              <a:t>Телефон </a:t>
            </a:r>
            <a:r>
              <a:rPr lang="ru-RU" altLang="ru-RU" sz="1050" i="1" dirty="0">
                <a:latin typeface="Georgia" panose="02040502050405020303" pitchFamily="18" charset="0"/>
              </a:rPr>
              <a:t>: 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8-86347-2-05-77</a:t>
            </a:r>
            <a:r>
              <a:rPr lang="ru-RU" altLang="ru-RU" sz="1050" dirty="0">
                <a:latin typeface="Georgia" panose="02040502050405020303" pitchFamily="18" charset="0"/>
              </a:rPr>
              <a:t/>
            </a:r>
            <a:br>
              <a:rPr lang="ru-RU" altLang="ru-RU" sz="1050" dirty="0">
                <a:latin typeface="Georgia" panose="02040502050405020303" pitchFamily="18" charset="0"/>
              </a:rPr>
            </a:br>
            <a:r>
              <a:rPr lang="ru-RU" altLang="ru-RU" sz="1050" b="1" i="1" dirty="0">
                <a:latin typeface="Georgia" panose="02040502050405020303" pitchFamily="18" charset="0"/>
              </a:rPr>
              <a:t>Электронный адрес </a:t>
            </a:r>
            <a:r>
              <a:rPr lang="ru-RU" altLang="ru-RU" sz="1050" i="1" dirty="0">
                <a:latin typeface="Georgia" panose="02040502050405020303" pitchFamily="18" charset="0"/>
              </a:rPr>
              <a:t>: </a:t>
            </a:r>
            <a:r>
              <a:rPr lang="ru-RU" altLang="ru-RU" sz="1050" i="1" dirty="0" smtClean="0">
                <a:latin typeface="Georgia" panose="02040502050405020303" pitchFamily="18" charset="0"/>
              </a:rPr>
              <a:t>sp26276@donpac.ru</a:t>
            </a:r>
            <a:endParaRPr lang="ru-RU" altLang="ru-RU" sz="1050" dirty="0">
              <a:latin typeface="Georgia" panose="02040502050405020303" pitchFamily="18" charset="0"/>
            </a:endParaRPr>
          </a:p>
        </p:txBody>
      </p:sp>
      <p:pic>
        <p:nvPicPr>
          <p:cNvPr id="3686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60513"/>
            <a:ext cx="78486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515040" y="457200"/>
            <a:ext cx="2026800" cy="89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2090160" y="783360"/>
            <a:ext cx="5274000" cy="5274000"/>
          </a:xfrm>
          <a:prstGeom prst="blockArc">
            <a:avLst>
              <a:gd name="adj1" fmla="val 10753782"/>
              <a:gd name="adj2" fmla="val 15959261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2090160" y="797400"/>
            <a:ext cx="5274000" cy="5274000"/>
          </a:xfrm>
          <a:prstGeom prst="blockArc">
            <a:avLst>
              <a:gd name="adj1" fmla="val 5138027"/>
              <a:gd name="adj2" fmla="val 10772750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2398320" y="792360"/>
            <a:ext cx="5274000" cy="5274000"/>
          </a:xfrm>
          <a:prstGeom prst="blockArc">
            <a:avLst>
              <a:gd name="adj1" fmla="val 52596"/>
              <a:gd name="adj2" fmla="val 5549316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5"/>
          <p:cNvSpPr/>
          <p:nvPr/>
        </p:nvSpPr>
        <p:spPr>
          <a:xfrm>
            <a:off x="2399400" y="742680"/>
            <a:ext cx="5274000" cy="5274000"/>
          </a:xfrm>
          <a:prstGeom prst="blockArc">
            <a:avLst>
              <a:gd name="adj1" fmla="val 15542608"/>
              <a:gd name="adj2" fmla="val 119089"/>
              <a:gd name="adj3" fmla="val 4643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6"/>
          <p:cNvSpPr/>
          <p:nvPr/>
        </p:nvSpPr>
        <p:spPr>
          <a:xfrm>
            <a:off x="3113280" y="1973520"/>
            <a:ext cx="3055320" cy="304632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20160" rIns="20160" bIns="20160" anchor="ctr"/>
          <a:lstStyle/>
          <a:p>
            <a:pPr algn="ctr">
              <a:lnSpc>
                <a:spcPct val="90000"/>
              </a:lnSpc>
            </a:pPr>
            <a:r>
              <a:rPr lang="ru-RU" sz="16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Основа формирования проекта бюджета Покровского сельского поселения Неклиновского района на </a:t>
            </a:r>
            <a:r>
              <a:rPr lang="ru-RU" sz="16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2025 </a:t>
            </a:r>
            <a:r>
              <a:rPr lang="ru-RU" sz="16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 и плановый период </a:t>
            </a:r>
            <a:r>
              <a:rPr lang="ru-RU" sz="16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2026 </a:t>
            </a:r>
            <a:r>
              <a:rPr lang="ru-RU" sz="16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и </a:t>
            </a:r>
            <a:r>
              <a:rPr lang="ru-RU" sz="16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2027годов</a:t>
            </a:r>
            <a:endParaRPr dirty="0"/>
          </a:p>
        </p:txBody>
      </p:sp>
      <p:sp>
        <p:nvSpPr>
          <p:cNvPr id="206" name="CustomShape 7"/>
          <p:cNvSpPr/>
          <p:nvPr/>
        </p:nvSpPr>
        <p:spPr>
          <a:xfrm>
            <a:off x="2214360" y="0"/>
            <a:ext cx="4664160" cy="1697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Проект областного закона «Об областном бюджете на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2025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2026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и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2027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годов»</a:t>
            </a:r>
            <a:endParaRPr dirty="0"/>
          </a:p>
        </p:txBody>
      </p:sp>
      <p:sp>
        <p:nvSpPr>
          <p:cNvPr id="207" name="CustomShape 8"/>
          <p:cNvSpPr/>
          <p:nvPr/>
        </p:nvSpPr>
        <p:spPr>
          <a:xfrm>
            <a:off x="6169680" y="2354040"/>
            <a:ext cx="2885760" cy="22294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Основные направления бюджетной и  налоговой политики Покровского сельского поселения  на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2025-2027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годы</a:t>
            </a:r>
            <a:endParaRPr dirty="0"/>
          </a:p>
        </p:txBody>
      </p:sp>
      <p:sp>
        <p:nvSpPr>
          <p:cNvPr id="208" name="CustomShape 9"/>
          <p:cNvSpPr/>
          <p:nvPr/>
        </p:nvSpPr>
        <p:spPr>
          <a:xfrm>
            <a:off x="3080880" y="5155920"/>
            <a:ext cx="3684960" cy="1697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1200" strike="noStrike">
                <a:solidFill>
                  <a:srgbClr val="0D0D0D"/>
                </a:solidFill>
                <a:latin typeface="Times New Roman"/>
                <a:ea typeface="DejaVu Sans"/>
              </a:rPr>
              <a:t>Муниципальные программы Покровского сельского поселения Неклиновского района</a:t>
            </a:r>
            <a:endParaRPr/>
          </a:p>
        </p:txBody>
      </p:sp>
      <p:sp>
        <p:nvSpPr>
          <p:cNvPr id="209" name="CustomShape 10"/>
          <p:cNvSpPr/>
          <p:nvPr/>
        </p:nvSpPr>
        <p:spPr>
          <a:xfrm>
            <a:off x="1061280" y="2507400"/>
            <a:ext cx="2176560" cy="1894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Прогноз социально-экономического развития Покровского сельского поселения  на </a:t>
            </a:r>
            <a:r>
              <a:rPr lang="ru-RU" sz="1200" strike="noStrike" dirty="0" smtClean="0">
                <a:solidFill>
                  <a:srgbClr val="0D0D0D"/>
                </a:solidFill>
                <a:latin typeface="Times New Roman"/>
                <a:ea typeface="DejaVu Sans"/>
              </a:rPr>
              <a:t>2025-2027 </a:t>
            </a:r>
            <a:r>
              <a:rPr lang="ru-RU" sz="1200" strike="noStrike" dirty="0">
                <a:solidFill>
                  <a:srgbClr val="0D0D0D"/>
                </a:solidFill>
                <a:latin typeface="Times New Roman"/>
                <a:ea typeface="DejaVu Sans"/>
              </a:rPr>
              <a:t>годы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86327" y="240144"/>
            <a:ext cx="8683073" cy="1266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solidFill>
              <a:srgbClr val="A18CD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БЮДЖЕТ ПОКРОВСКОГО СЕЛЬСКОГО ПОСЕЛЕНИЯ НЕКЛИНОВСКОГО РАЙОНА 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на </a:t>
            </a:r>
            <a:r>
              <a:rPr lang="ru-RU" sz="2000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и </a:t>
            </a:r>
            <a:r>
              <a:rPr lang="ru-RU" sz="2000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2027 </a:t>
            </a:r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годов направлен  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000" strike="noStrike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DejaVu Sans"/>
              </a:rPr>
              <a:t>на решение следующих ключевых задач: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11" name="Table 2"/>
          <p:cNvGraphicFramePr/>
          <p:nvPr/>
        </p:nvGraphicFramePr>
        <p:xfrm>
          <a:off x="1080720" y="1600200"/>
          <a:ext cx="8059680" cy="5253840"/>
        </p:xfrm>
        <a:graphic>
          <a:graphicData uri="http://schemas.openxmlformats.org/drawingml/2006/table">
            <a:tbl>
              <a:tblPr/>
              <a:tblGrid>
                <a:gridCol w="805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4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2" name="CustomShape 3"/>
          <p:cNvSpPr/>
          <p:nvPr/>
        </p:nvSpPr>
        <p:spPr>
          <a:xfrm>
            <a:off x="1223280" y="5046840"/>
            <a:ext cx="6586920" cy="91044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Times New Roman"/>
                <a:ea typeface="DejaVu Sans"/>
              </a:rPr>
              <a:t>Выполнение принятых обязательств</a:t>
            </a:r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3360600" y="1890000"/>
            <a:ext cx="41760" cy="417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1033200" y="1816920"/>
            <a:ext cx="7180560" cy="100548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Обеспечение устойчивости и сбалансированности бюджета Покровского сельского поселения </a:t>
            </a:r>
            <a:r>
              <a:rPr lang="ru-RU" sz="1400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Неклиновского</a:t>
            </a:r>
            <a:r>
              <a:rPr lang="ru-RU" sz="1400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района</a:t>
            </a:r>
            <a:endParaRPr dirty="0"/>
          </a:p>
        </p:txBody>
      </p:sp>
      <p:sp>
        <p:nvSpPr>
          <p:cNvPr id="215" name="CustomShape 6"/>
          <p:cNvSpPr/>
          <p:nvPr/>
        </p:nvSpPr>
        <p:spPr>
          <a:xfrm>
            <a:off x="1080720" y="3503160"/>
            <a:ext cx="7133040" cy="934200"/>
          </a:xfrm>
          <a:prstGeom prst="ellipse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Times New Roman"/>
                <a:ea typeface="DejaVu Sans"/>
              </a:rPr>
              <a:t>Наращивание темпов роста собственных (налоговых и неналоговых) доходов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955980" y="1141905"/>
            <a:ext cx="7232040" cy="910440"/>
          </a:xfrm>
          <a:prstGeom prst="roundRect">
            <a:avLst>
              <a:gd name="adj" fmla="val 13776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D0D0D"/>
                </a:solidFill>
                <a:latin typeface="Century Gothic"/>
                <a:ea typeface="DejaVu Sans"/>
              </a:rPr>
              <a:t>Основная идеология бюджетного прогноза Покровского сельского поселения на период </a:t>
            </a:r>
            <a:r>
              <a:rPr lang="ru-RU" strike="noStrike" dirty="0" smtClean="0">
                <a:solidFill>
                  <a:srgbClr val="0D0D0D"/>
                </a:solidFill>
                <a:latin typeface="Century Gothic"/>
                <a:ea typeface="DejaVu Sans"/>
              </a:rPr>
              <a:t>2020-2030 </a:t>
            </a:r>
            <a:r>
              <a:rPr lang="ru-RU" strike="noStrike" dirty="0">
                <a:solidFill>
                  <a:srgbClr val="0D0D0D"/>
                </a:solidFill>
                <a:latin typeface="Century Gothic"/>
                <a:ea typeface="DejaVu Sans"/>
              </a:rPr>
              <a:t>годы</a:t>
            </a:r>
            <a:endParaRPr dirty="0"/>
          </a:p>
        </p:txBody>
      </p:sp>
      <p:sp>
        <p:nvSpPr>
          <p:cNvPr id="217" name="CustomShape 2"/>
          <p:cNvSpPr/>
          <p:nvPr/>
        </p:nvSpPr>
        <p:spPr>
          <a:xfrm>
            <a:off x="391073" y="3684069"/>
            <a:ext cx="3292560" cy="1741680"/>
          </a:xfrm>
          <a:prstGeom prst="round2DiagRect">
            <a:avLst>
              <a:gd name="adj1" fmla="val 16667"/>
              <a:gd name="adj2" fmla="val 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i="1" strike="noStrike" dirty="0">
                <a:solidFill>
                  <a:schemeClr val="tx2"/>
                </a:solidFill>
                <a:latin typeface="Times New Roman"/>
                <a:ea typeface="DejaVu Sans"/>
              </a:rPr>
              <a:t>Сбалансированный</a:t>
            </a:r>
            <a:r>
              <a:rPr lang="ru-RU" sz="2400" b="1" i="1" strike="noStrike" dirty="0">
                <a:solidFill>
                  <a:srgbClr val="0D0D0D"/>
                </a:solidFill>
                <a:latin typeface="Times New Roman"/>
                <a:ea typeface="DejaVu Sans"/>
              </a:rPr>
              <a:t> </a:t>
            </a:r>
            <a:r>
              <a:rPr lang="ru-RU" sz="2400" b="1" i="1" strike="noStrike" dirty="0">
                <a:solidFill>
                  <a:schemeClr val="tx2"/>
                </a:solidFill>
                <a:latin typeface="Times New Roman"/>
                <a:ea typeface="DejaVu Sans"/>
              </a:rPr>
              <a:t>бюджет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4572000" y="3684069"/>
            <a:ext cx="4328640" cy="1872360"/>
          </a:xfrm>
          <a:prstGeom prst="round2DiagRect">
            <a:avLst>
              <a:gd name="adj1" fmla="val 16667"/>
              <a:gd name="adj2" fmla="val 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i="1" strike="noStrike" dirty="0">
                <a:solidFill>
                  <a:schemeClr val="tx2"/>
                </a:solidFill>
                <a:latin typeface="Times New Roman"/>
                <a:ea typeface="DejaVu Sans"/>
              </a:rPr>
              <a:t>Оптимальный уровень долговой нагрузки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Table 1"/>
          <p:cNvGraphicFramePr/>
          <p:nvPr>
            <p:extLst>
              <p:ext uri="{D42A27DB-BD31-4B8C-83A1-F6EECF244321}">
                <p14:modId xmlns:p14="http://schemas.microsoft.com/office/powerpoint/2010/main" val="539245154"/>
              </p:ext>
            </p:extLst>
          </p:nvPr>
        </p:nvGraphicFramePr>
        <p:xfrm>
          <a:off x="849745" y="2034720"/>
          <a:ext cx="7692335" cy="4486152"/>
        </p:xfrm>
        <a:graphic>
          <a:graphicData uri="http://schemas.openxmlformats.org/drawingml/2006/table">
            <a:tbl>
              <a:tblPr/>
              <a:tblGrid>
                <a:gridCol w="1884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6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</a:t>
                      </a: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</a:t>
                      </a: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 на </a:t>
                      </a:r>
                      <a:endParaRPr lang="ru-RU" sz="1400" b="1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400" b="1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Доходы,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38452,3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39708,4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39949,1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Расходы, всего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38452,3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39708,4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39949,1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Дефицит,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0" name="CustomShape 2"/>
          <p:cNvSpPr/>
          <p:nvPr/>
        </p:nvSpPr>
        <p:spPr>
          <a:xfrm>
            <a:off x="750060" y="295564"/>
            <a:ext cx="7643880" cy="1590835"/>
          </a:xfrm>
          <a:prstGeom prst="ellipse">
            <a:avLst/>
          </a:prstGeom>
          <a:solidFill>
            <a:srgbClr val="4331C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strike="noStrike" dirty="0">
                <a:solidFill>
                  <a:srgbClr val="FFFF00"/>
                </a:solidFill>
                <a:latin typeface="Times New Roman"/>
                <a:ea typeface="DejaVu Sans"/>
              </a:rPr>
              <a:t>основные характеристики бюджета	Покровского сельского поселения Неклиновского района на </a:t>
            </a:r>
            <a:r>
              <a:rPr lang="ru-RU" sz="2400" strike="noStrike" dirty="0" smtClean="0">
                <a:solidFill>
                  <a:srgbClr val="FFFF00"/>
                </a:solidFill>
                <a:latin typeface="Times New Roman"/>
                <a:ea typeface="DejaVu Sans"/>
              </a:rPr>
              <a:t>2025-2027 </a:t>
            </a:r>
            <a:r>
              <a:rPr lang="ru-RU" sz="2400" strike="noStrike" dirty="0">
                <a:solidFill>
                  <a:srgbClr val="FFFF00"/>
                </a:solidFill>
                <a:latin typeface="Times New Roman"/>
                <a:ea typeface="DejaVu Sans"/>
              </a:rPr>
              <a:t>год</a:t>
            </a:r>
            <a:endParaRPr dirty="0"/>
          </a:p>
        </p:txBody>
      </p:sp>
      <p:sp>
        <p:nvSpPr>
          <p:cNvPr id="221" name="CustomShape 3"/>
          <p:cNvSpPr/>
          <p:nvPr/>
        </p:nvSpPr>
        <p:spPr>
          <a:xfrm>
            <a:off x="6954480" y="1757520"/>
            <a:ext cx="93492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Times New Roman"/>
                <a:ea typeface="DejaVu Sans"/>
              </a:rPr>
              <a:t>тыс. рублей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993600" y="304800"/>
            <a:ext cx="7586982" cy="71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70C0"/>
                </a:solidFill>
                <a:latin typeface="Century Gothic"/>
                <a:ea typeface="DejaVu Sans"/>
              </a:rPr>
              <a:t>Безвозмездные поступления из областного бюджета в бюджет Покровского сельского поселения </a:t>
            </a:r>
            <a:r>
              <a:rPr lang="ru-RU" strike="noStrike" dirty="0" err="1">
                <a:solidFill>
                  <a:srgbClr val="0070C0"/>
                </a:solidFill>
                <a:latin typeface="Century Gothic"/>
                <a:ea typeface="DejaVu Sans"/>
              </a:rPr>
              <a:t>Неклиновского</a:t>
            </a:r>
            <a:r>
              <a:rPr lang="ru-RU" strike="noStrike" dirty="0">
                <a:solidFill>
                  <a:srgbClr val="0070C0"/>
                </a:solidFill>
                <a:latin typeface="Century Gothic"/>
                <a:ea typeface="DejaVu Sans"/>
              </a:rPr>
              <a:t> района</a:t>
            </a:r>
            <a:endParaRPr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225" name="Table 2"/>
          <p:cNvGraphicFramePr/>
          <p:nvPr>
            <p:extLst>
              <p:ext uri="{D42A27DB-BD31-4B8C-83A1-F6EECF244321}">
                <p14:modId xmlns:p14="http://schemas.microsoft.com/office/powerpoint/2010/main" val="184157388"/>
              </p:ext>
            </p:extLst>
          </p:nvPr>
        </p:nvGraphicFramePr>
        <p:xfrm>
          <a:off x="993601" y="1099800"/>
          <a:ext cx="7715519" cy="5037060"/>
        </p:xfrm>
        <a:graphic>
          <a:graphicData uri="http://schemas.openxmlformats.org/drawingml/2006/table">
            <a:tbl>
              <a:tblPr/>
              <a:tblGrid>
                <a:gridCol w="330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Наименование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2025 </a:t>
                      </a: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год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(</a:t>
                      </a:r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проект</a:t>
                      </a: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)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2026 </a:t>
                      </a: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год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(проект)</a:t>
                      </a:r>
                      <a:endParaRPr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trike="noStrike" dirty="0" smtClean="0">
                          <a:solidFill>
                            <a:srgbClr val="0070C0"/>
                          </a:solidFill>
                          <a:latin typeface="Century Gothic"/>
                        </a:rPr>
                        <a:t>2027 </a:t>
                      </a: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год 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(проект)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ВСЕГО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4995,4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4374,5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3625,0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поддержку мер по обеспечению сбалансированности бюджета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4995,2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4374,3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3624,8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794327" y="0"/>
            <a:ext cx="7989455" cy="165312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dirty="0"/>
          </a:p>
          <a:p>
            <a:pPr algn="ctr"/>
            <a:r>
              <a:rPr lang="ru-RU" sz="2000" b="1" strike="noStrike" dirty="0" smtClean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«Б</a:t>
            </a:r>
            <a:r>
              <a:rPr lang="ru-RU" sz="2400" b="1" strike="noStrike" dirty="0" smtClean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юджет  </a:t>
            </a:r>
            <a:r>
              <a:rPr lang="ru-RU" sz="2400" b="1" strike="noStrike" dirty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Покровского сельского поселения Неклиновского района на </a:t>
            </a:r>
            <a:r>
              <a:rPr lang="ru-RU" sz="2400" b="1" strike="noStrike" dirty="0" smtClean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2025 </a:t>
            </a:r>
            <a:r>
              <a:rPr lang="ru-RU" sz="2400" b="1" strike="noStrike" dirty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год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dirty="0" smtClean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38452,3тыс</a:t>
            </a:r>
            <a:r>
              <a:rPr lang="ru-RU" sz="2400" b="1" strike="noStrike" dirty="0">
                <a:solidFill>
                  <a:srgbClr val="FDC7A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рублей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2043360" y="1816920"/>
            <a:ext cx="7096680" cy="47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trike="noStrike">
                <a:solidFill>
                  <a:srgbClr val="000000"/>
                </a:solidFill>
                <a:latin typeface="Century Gothic"/>
                <a:ea typeface="DejaVu Sans"/>
              </a:rPr>
              <a:t>Физическая культура и спорт</a:t>
            </a:r>
            <a:endParaRPr/>
          </a:p>
          <a:p>
            <a:pPr algn="ctr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trike="noStrike">
                <a:solidFill>
                  <a:srgbClr val="000000"/>
                </a:solidFill>
                <a:latin typeface="Century Gothic"/>
                <a:ea typeface="DejaVu Sans"/>
              </a:rPr>
              <a:t>177.0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1" name="CustomShape 3"/>
          <p:cNvSpPr/>
          <p:nvPr/>
        </p:nvSpPr>
        <p:spPr>
          <a:xfrm>
            <a:off x="794327" y="1816920"/>
            <a:ext cx="2625673" cy="1539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Общегосударственные вопросы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dirty="0" smtClean="0"/>
              <a:t>14660,9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2" name="CustomShape 4"/>
          <p:cNvSpPr/>
          <p:nvPr/>
        </p:nvSpPr>
        <p:spPr>
          <a:xfrm>
            <a:off x="3742200" y="1805040"/>
            <a:ext cx="2519280" cy="1539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Национальная безопасность и правоохранительная деятельность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87,4</a:t>
            </a:r>
            <a:endParaRPr dirty="0"/>
          </a:p>
        </p:txBody>
      </p:sp>
      <p:sp>
        <p:nvSpPr>
          <p:cNvPr id="233" name="CustomShape 5"/>
          <p:cNvSpPr/>
          <p:nvPr/>
        </p:nvSpPr>
        <p:spPr>
          <a:xfrm>
            <a:off x="6457320" y="1805040"/>
            <a:ext cx="2465007" cy="1551600"/>
          </a:xfrm>
          <a:prstGeom prst="rect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Национальная экономика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100,0</a:t>
            </a:r>
            <a:endParaRPr dirty="0"/>
          </a:p>
        </p:txBody>
      </p:sp>
      <p:sp>
        <p:nvSpPr>
          <p:cNvPr id="234" name="CustomShape 6"/>
          <p:cNvSpPr/>
          <p:nvPr/>
        </p:nvSpPr>
        <p:spPr>
          <a:xfrm>
            <a:off x="1253160" y="3768480"/>
            <a:ext cx="2215800" cy="1167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Жилищно-коммунальное хозяйство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Century Gothic"/>
              </a:rPr>
              <a:t>21840,6</a:t>
            </a:r>
            <a:endParaRPr dirty="0"/>
          </a:p>
        </p:txBody>
      </p:sp>
      <p:sp>
        <p:nvSpPr>
          <p:cNvPr id="235" name="CustomShape 7"/>
          <p:cNvSpPr/>
          <p:nvPr/>
        </p:nvSpPr>
        <p:spPr>
          <a:xfrm>
            <a:off x="3646440" y="3768480"/>
            <a:ext cx="2284560" cy="1144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 smtClean="0"/>
          </a:p>
          <a:p>
            <a:pPr algn="ctr">
              <a:lnSpc>
                <a:spcPct val="100000"/>
              </a:lnSpc>
            </a:pP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Образование </a:t>
            </a:r>
            <a:r>
              <a:rPr lang="ru-RU" sz="1600" dirty="0" smtClean="0">
                <a:solidFill>
                  <a:srgbClr val="000000"/>
                </a:solidFill>
                <a:latin typeface="Century Gothic"/>
                <a:ea typeface="DejaVu Sans"/>
              </a:rPr>
              <a:t>89,6</a:t>
            </a:r>
            <a:endParaRPr dirty="0"/>
          </a:p>
        </p:txBody>
      </p:sp>
      <p:sp>
        <p:nvSpPr>
          <p:cNvPr id="236" name="CustomShape 8"/>
          <p:cNvSpPr/>
          <p:nvPr/>
        </p:nvSpPr>
        <p:spPr>
          <a:xfrm>
            <a:off x="6040440" y="3728880"/>
            <a:ext cx="2881887" cy="12074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Культура </a:t>
            </a: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383,1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Социальная политика </a:t>
            </a:r>
            <a:r>
              <a:rPr lang="ru-RU" sz="16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406,2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Физическая культура и спорт </a:t>
            </a:r>
            <a:r>
              <a:rPr lang="ru-RU" sz="1600" dirty="0" smtClean="0">
                <a:solidFill>
                  <a:srgbClr val="000000"/>
                </a:solidFill>
                <a:latin typeface="Century Gothic"/>
                <a:ea typeface="DejaVu Sans"/>
              </a:rPr>
              <a:t>572,0</a:t>
            </a:r>
            <a:endParaRPr dirty="0"/>
          </a:p>
        </p:txBody>
      </p:sp>
      <p:sp>
        <p:nvSpPr>
          <p:cNvPr id="237" name="CustomShape 9"/>
          <p:cNvSpPr/>
          <p:nvPr/>
        </p:nvSpPr>
        <p:spPr>
          <a:xfrm>
            <a:off x="3420000" y="5274360"/>
            <a:ext cx="3385800" cy="10749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trike="noStrike" dirty="0">
                <a:solidFill>
                  <a:srgbClr val="000000"/>
                </a:solidFill>
                <a:latin typeface="Century Gothic"/>
                <a:ea typeface="DejaVu Sans"/>
              </a:rPr>
              <a:t>Межбюджетные  трансферты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Century Gothic"/>
              </a:rPr>
              <a:t>312,5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Table 1"/>
          <p:cNvGraphicFramePr/>
          <p:nvPr>
            <p:extLst>
              <p:ext uri="{D42A27DB-BD31-4B8C-83A1-F6EECF244321}">
                <p14:modId xmlns:p14="http://schemas.microsoft.com/office/powerpoint/2010/main" val="931347481"/>
              </p:ext>
            </p:extLst>
          </p:nvPr>
        </p:nvGraphicFramePr>
        <p:xfrm>
          <a:off x="452582" y="461818"/>
          <a:ext cx="8314858" cy="944880"/>
        </p:xfrm>
        <a:graphic>
          <a:graphicData uri="http://schemas.openxmlformats.org/drawingml/2006/table">
            <a:tbl>
              <a:tblPr/>
              <a:tblGrid>
                <a:gridCol w="831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9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муниципальных программ</a:t>
                      </a:r>
                      <a:endParaRPr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800" b="1" strike="noStrike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 </a:t>
                      </a:r>
                      <a:r>
                        <a:rPr lang="ru-RU" sz="2800" b="1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9" name="CustomShape 2"/>
          <p:cNvSpPr/>
          <p:nvPr/>
        </p:nvSpPr>
        <p:spPr>
          <a:xfrm>
            <a:off x="563418" y="1591378"/>
            <a:ext cx="4451927" cy="589502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Социальная поддержка муниципальных служащих, вышедших на пенсию</a:t>
            </a:r>
            <a:endParaRPr dirty="0"/>
          </a:p>
        </p:txBody>
      </p:sp>
      <p:sp>
        <p:nvSpPr>
          <p:cNvPr id="240" name="CustomShape 3"/>
          <p:cNvSpPr/>
          <p:nvPr/>
        </p:nvSpPr>
        <p:spPr>
          <a:xfrm>
            <a:off x="5520240" y="1591378"/>
            <a:ext cx="3371400" cy="764102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strike="noStrike">
                <a:solidFill>
                  <a:srgbClr val="000000"/>
                </a:solidFill>
                <a:latin typeface="Century Gothic"/>
                <a:ea typeface="DejaVu Sans"/>
              </a:rPr>
              <a:t>Обеспечение качественными коммунальными услугами населения и повышение уровня благоустройства территории Покровского сельского поселения</a:t>
            </a:r>
            <a:endParaRPr/>
          </a:p>
        </p:txBody>
      </p:sp>
      <p:sp>
        <p:nvSpPr>
          <p:cNvPr id="241" name="CustomShape 4"/>
          <p:cNvSpPr/>
          <p:nvPr/>
        </p:nvSpPr>
        <p:spPr>
          <a:xfrm>
            <a:off x="5700960" y="2446200"/>
            <a:ext cx="3190680" cy="99360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endParaRPr/>
          </a:p>
        </p:txBody>
      </p:sp>
      <p:sp>
        <p:nvSpPr>
          <p:cNvPr id="242" name="CustomShape 5"/>
          <p:cNvSpPr/>
          <p:nvPr/>
        </p:nvSpPr>
        <p:spPr>
          <a:xfrm>
            <a:off x="5700960" y="3626640"/>
            <a:ext cx="3190680" cy="111600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endParaRPr/>
          </a:p>
        </p:txBody>
      </p:sp>
      <p:sp>
        <p:nvSpPr>
          <p:cNvPr id="243" name="CustomShape 6"/>
          <p:cNvSpPr/>
          <p:nvPr/>
        </p:nvSpPr>
        <p:spPr>
          <a:xfrm>
            <a:off x="563418" y="2493720"/>
            <a:ext cx="4673600" cy="99360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Обеспечение общественного порядка и противодействие терроризму, экстремизму, коррупции в Покровском сельском поселении</a:t>
            </a:r>
            <a:endParaRPr/>
          </a:p>
        </p:txBody>
      </p:sp>
      <p:sp>
        <p:nvSpPr>
          <p:cNvPr id="244" name="CustomShape 7"/>
          <p:cNvSpPr/>
          <p:nvPr/>
        </p:nvSpPr>
        <p:spPr>
          <a:xfrm>
            <a:off x="684553" y="3923462"/>
            <a:ext cx="2169483" cy="1211956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Муниципальная политика</a:t>
            </a:r>
            <a:endParaRPr dirty="0"/>
          </a:p>
        </p:txBody>
      </p:sp>
      <p:sp>
        <p:nvSpPr>
          <p:cNvPr id="245" name="CustomShape 8"/>
          <p:cNvSpPr/>
          <p:nvPr/>
        </p:nvSpPr>
        <p:spPr>
          <a:xfrm>
            <a:off x="3048000" y="3733377"/>
            <a:ext cx="2189018" cy="1522113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 dirty="0" smtClean="0">
                <a:solidFill>
                  <a:srgbClr val="000000"/>
                </a:solidFill>
                <a:latin typeface="Century Gothic"/>
                <a:ea typeface="DejaVu Sans"/>
              </a:rPr>
              <a:t>Формирование современной городской среды территории муниципального образования «Покровское сельское поселение»</a:t>
            </a:r>
            <a:endParaRPr dirty="0"/>
          </a:p>
        </p:txBody>
      </p:sp>
      <p:sp>
        <p:nvSpPr>
          <p:cNvPr id="246" name="CustomShape 9"/>
          <p:cNvSpPr/>
          <p:nvPr/>
        </p:nvSpPr>
        <p:spPr>
          <a:xfrm>
            <a:off x="5813640" y="4833360"/>
            <a:ext cx="3078000" cy="74412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Развитие физической культуры и спорта в Покровском сельском поселении</a:t>
            </a:r>
            <a:endParaRPr/>
          </a:p>
        </p:txBody>
      </p:sp>
      <p:sp>
        <p:nvSpPr>
          <p:cNvPr id="247" name="CustomShape 10"/>
          <p:cNvSpPr/>
          <p:nvPr/>
        </p:nvSpPr>
        <p:spPr>
          <a:xfrm>
            <a:off x="563059" y="5362356"/>
            <a:ext cx="4673959" cy="1186764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 dirty="0">
                <a:solidFill>
                  <a:srgbClr val="000000"/>
                </a:solidFill>
                <a:latin typeface="Century Gothic"/>
                <a:ea typeface="DejaVu Sans"/>
              </a:rPr>
              <a:t>Развитие молодежной политики в Покровском сельском поселении</a:t>
            </a:r>
            <a:endParaRPr dirty="0"/>
          </a:p>
        </p:txBody>
      </p:sp>
      <p:sp>
        <p:nvSpPr>
          <p:cNvPr id="248" name="CustomShape 11"/>
          <p:cNvSpPr/>
          <p:nvPr/>
        </p:nvSpPr>
        <p:spPr>
          <a:xfrm>
            <a:off x="5814000" y="4843440"/>
            <a:ext cx="3078000" cy="744120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Развитие физической культуры и спорта в Покровском сельском поселении</a:t>
            </a:r>
            <a:endParaRPr/>
          </a:p>
        </p:txBody>
      </p:sp>
      <p:sp>
        <p:nvSpPr>
          <p:cNvPr id="249" name="CustomShape 12"/>
          <p:cNvSpPr/>
          <p:nvPr/>
        </p:nvSpPr>
        <p:spPr>
          <a:xfrm>
            <a:off x="5814360" y="4853519"/>
            <a:ext cx="3078000" cy="1654739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entury Gothic"/>
                <a:ea typeface="DejaVu Sans"/>
              </a:rPr>
              <a:t>Развитие физической культуры и спорта в Покровском сельском поселении</a:t>
            </a:r>
            <a:endParaRPr/>
          </a:p>
        </p:txBody>
      </p:sp>
      <p:sp>
        <p:nvSpPr>
          <p:cNvPr id="250" name="CustomShape 13"/>
          <p:cNvSpPr/>
          <p:nvPr/>
        </p:nvSpPr>
        <p:spPr>
          <a:xfrm flipV="1">
            <a:off x="5757300" y="6518339"/>
            <a:ext cx="3078000" cy="45719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5" name="CustomShape 8"/>
          <p:cNvSpPr/>
          <p:nvPr/>
        </p:nvSpPr>
        <p:spPr>
          <a:xfrm>
            <a:off x="563419" y="5362356"/>
            <a:ext cx="4673600" cy="124044"/>
          </a:xfrm>
          <a:prstGeom prst="roundRect">
            <a:avLst>
              <a:gd name="adj" fmla="val 13776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</a:rPr>
              <a:t>Объем муниципальных программ в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</a:rPr>
              <a:t>общем объеме расходов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523017"/>
              </p:ext>
            </p:extLst>
          </p:nvPr>
        </p:nvGraphicFramePr>
        <p:xfrm>
          <a:off x="1591732" y="1371600"/>
          <a:ext cx="7552267" cy="537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3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10748</TotalTime>
  <Words>468</Words>
  <Application>Microsoft Office PowerPoint</Application>
  <PresentationFormat>Экран (4:3)</PresentationFormat>
  <Paragraphs>110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Batang</vt:lpstr>
      <vt:lpstr>Arial</vt:lpstr>
      <vt:lpstr>Century Gothic</vt:lpstr>
      <vt:lpstr>Corbel</vt:lpstr>
      <vt:lpstr>DejaVu Sans</vt:lpstr>
      <vt:lpstr>Georgia</vt:lpstr>
      <vt:lpstr>Tahoma</vt:lpstr>
      <vt:lpstr>Times New Roman</vt:lpstr>
      <vt:lpstr>Wingdings 3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Тарасовского района за 2013 год</dc:title>
  <dc:creator>Ольга В. Димитрова</dc:creator>
  <cp:lastModifiedBy>admin</cp:lastModifiedBy>
  <cp:revision>293</cp:revision>
  <cp:lastPrinted>2018-01-10T10:21:39Z</cp:lastPrinted>
  <dcterms:created xsi:type="dcterms:W3CDTF">2014-05-06T10:06:48Z</dcterms:created>
  <dcterms:modified xsi:type="dcterms:W3CDTF">2024-11-20T12:52:28Z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