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  <p:sldMasterId id="2147483973" r:id="rId2"/>
  </p:sldMasterIdLst>
  <p:notesMasterIdLst>
    <p:notesMasterId r:id="rId19"/>
  </p:notesMasterIdLst>
  <p:sldIdLst>
    <p:sldId id="256" r:id="rId3"/>
    <p:sldId id="257" r:id="rId4"/>
    <p:sldId id="259" r:id="rId5"/>
    <p:sldId id="260" r:id="rId6"/>
    <p:sldId id="261" r:id="rId7"/>
    <p:sldId id="262" r:id="rId8"/>
    <p:sldId id="276" r:id="rId9"/>
    <p:sldId id="277" r:id="rId10"/>
    <p:sldId id="278" r:id="rId11"/>
    <p:sldId id="27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273" userDrawn="1">
          <p15:clr>
            <a:srgbClr val="A4A3A4"/>
          </p15:clr>
        </p15:guide>
        <p15:guide id="3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72"/>
      </p:cViewPr>
      <p:guideLst>
        <p:guide orient="horz" pos="2160"/>
        <p:guide orient="horz" pos="2273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17516169700952"/>
          <c:y val="3.2561407318378782E-2"/>
          <c:w val="0.84364744496988708"/>
          <c:h val="0.82674862725690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1"/>
            <c:invertIfNegative val="0"/>
            <c:bubble3D val="0"/>
            <c:spPr/>
            <c:extLst>
              <c:ext xmlns:c16="http://schemas.microsoft.com/office/drawing/2014/chart" uri="{C3380CC4-5D6E-409C-BE32-E72D297353CC}">
                <c16:uniqueId val="{00000000-9DCC-4BC6-8F7C-D43B2C38FC34}"/>
              </c:ext>
            </c:extLst>
          </c:dPt>
          <c:dLbls>
            <c:dLbl>
              <c:idx val="0"/>
              <c:layout>
                <c:manualLayout>
                  <c:x val="2.3206485829059941E-2"/>
                  <c:y val="-1.24999999999999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0000"/>
                        </a:solidFill>
                      </a:rPr>
                      <a:t>20430,8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CC-4BC6-8F7C-D43B2C38FC34}"/>
                </c:ext>
              </c:extLst>
            </c:dLbl>
            <c:dLbl>
              <c:idx val="1"/>
              <c:layout>
                <c:manualLayout>
                  <c:x val="1.5470990552706614E-2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35481,5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DCC-4BC6-8F7C-D43B2C38FC34}"/>
                </c:ext>
              </c:extLst>
            </c:dLbl>
            <c:dLbl>
              <c:idx val="2"/>
              <c:layout>
                <c:manualLayout>
                  <c:x val="-1.5470990552706619E-3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36494,0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DCC-4BC6-8F7C-D43B2C38FC34}"/>
                </c:ext>
              </c:extLst>
            </c:dLbl>
            <c:dLbl>
              <c:idx val="3"/>
              <c:layout>
                <c:manualLayout>
                  <c:x val="1.3923891497436079E-2"/>
                  <c:y val="-9.3750000000000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38332,2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DCC-4BC6-8F7C-D43B2C38FC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35481.5</c:v>
                </c:pt>
                <c:pt idx="2">
                  <c:v>36494</c:v>
                </c:pt>
                <c:pt idx="3">
                  <c:v>38332.199999999997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CC-4BC6-8F7C-D43B2C38FC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9DCC-4BC6-8F7C-D43B2C38FC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6-9DCC-4BC6-8F7C-D43B2C38FC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gapDepth val="242"/>
        <c:shape val="cylinder"/>
        <c:axId val="132425600"/>
        <c:axId val="132427136"/>
        <c:axId val="0"/>
      </c:bar3DChart>
      <c:catAx>
        <c:axId val="132425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132427136"/>
        <c:crosses val="autoZero"/>
        <c:auto val="1"/>
        <c:lblAlgn val="ctr"/>
        <c:lblOffset val="100"/>
        <c:noMultiLvlLbl val="0"/>
      </c:catAx>
      <c:valAx>
        <c:axId val="132427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132425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3894">
          <a:noFill/>
        </a:ln>
      </c:spPr>
    </c:sideWall>
    <c:backWall>
      <c:thickness val="0"/>
      <c:spPr>
        <a:noFill/>
        <a:ln w="23894">
          <a:noFill/>
        </a:ln>
      </c:spPr>
    </c:backWall>
    <c:plotArea>
      <c:layout>
        <c:manualLayout>
          <c:layoutTarget val="inner"/>
          <c:xMode val="edge"/>
          <c:yMode val="edge"/>
          <c:x val="0.1132481545001069"/>
          <c:y val="7.119526401828373E-2"/>
          <c:w val="0.9508845008782425"/>
          <c:h val="0.826616811273882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73-4972-927E-18ED3AE365B0}"/>
                </c:ext>
              </c:extLst>
            </c:dLbl>
            <c:dLbl>
              <c:idx val="1"/>
              <c:layout>
                <c:manualLayout>
                  <c:x val="2.2321428571428592E-3"/>
                  <c:y val="-1.1758943509850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573-4972-927E-18ED3AE365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29282.2</c:v>
                </c:pt>
                <c:pt idx="2">
                  <c:v>31633.5</c:v>
                </c:pt>
                <c:pt idx="3">
                  <c:v>33957.699999999997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73-4972-927E-18ED3AE365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32437504"/>
        <c:axId val="108925696"/>
        <c:axId val="87337600"/>
      </c:bar3DChart>
      <c:catAx>
        <c:axId val="13243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925696"/>
        <c:crosses val="autoZero"/>
        <c:auto val="1"/>
        <c:lblAlgn val="ctr"/>
        <c:lblOffset val="100"/>
        <c:noMultiLvlLbl val="0"/>
      </c:catAx>
      <c:valAx>
        <c:axId val="108925696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 i="0" u="none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437504"/>
        <c:crosses val="autoZero"/>
        <c:crossBetween val="between"/>
      </c:valAx>
      <c:serAx>
        <c:axId val="87337600"/>
        <c:scaling>
          <c:orientation val="minMax"/>
        </c:scaling>
        <c:delete val="0"/>
        <c:axPos val="b"/>
        <c:majorTickMark val="out"/>
        <c:minorTickMark val="none"/>
        <c:tickLblPos val="nextTo"/>
        <c:crossAx val="108925696"/>
        <c:crosses val="autoZero"/>
      </c:serAx>
    </c:plotArea>
    <c:plotVisOnly val="1"/>
    <c:dispBlanksAs val="gap"/>
    <c:showDLblsOverMax val="0"/>
  </c:chart>
  <c:txPr>
    <a:bodyPr/>
    <a:lstStyle/>
    <a:p>
      <a:pPr>
        <a:defRPr sz="1668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137640512195671"/>
          <c:y val="0.10316980481935455"/>
          <c:w val="0.81663940620576414"/>
          <c:h val="0.811095924616055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9043381893715412E-3"/>
                  <c:y val="-2.970665033658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08-444E-91CF-EBF9FB5B65D5}"/>
                </c:ext>
              </c:extLst>
            </c:dLbl>
            <c:dLbl>
              <c:idx val="1"/>
              <c:layout>
                <c:manualLayout>
                  <c:x val="2.9043381893715681E-3"/>
                  <c:y val="-2.6735985302927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C08-444E-91CF-EBF9FB5B65D5}"/>
                </c:ext>
              </c:extLst>
            </c:dLbl>
            <c:dLbl>
              <c:idx val="2"/>
              <c:layout>
                <c:manualLayout>
                  <c:x val="8.7130145681146246E-3"/>
                  <c:y val="-2.970665033658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C08-444E-91CF-EBF9FB5B65D5}"/>
                </c:ext>
              </c:extLst>
            </c:dLbl>
            <c:dLbl>
              <c:idx val="3"/>
              <c:layout>
                <c:manualLayout>
                  <c:x val="1.4521690946857721E-3"/>
                  <c:y val="-3.5647980403902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C08-444E-91CF-EBF9FB5B65D5}"/>
                </c:ext>
              </c:extLst>
            </c:dLbl>
            <c:dLbl>
              <c:idx val="4"/>
              <c:layout>
                <c:manualLayout>
                  <c:x val="0"/>
                  <c:y val="-4.1589310471219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08-444E-91CF-EBF9FB5B65D5}"/>
                </c:ext>
              </c:extLst>
            </c:dLbl>
            <c:dLbl>
              <c:idx val="5"/>
              <c:layout>
                <c:manualLayout>
                  <c:x val="1.0165183662800449E-2"/>
                  <c:y val="-1.485332516829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08-444E-91CF-EBF9FB5B65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13005</c:v>
                </c:pt>
                <c:pt idx="2">
                  <c:v>13928</c:v>
                </c:pt>
                <c:pt idx="3">
                  <c:v>14875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08-444E-91CF-EBF9FB5B65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0812416"/>
        <c:axId val="50813952"/>
        <c:axId val="0"/>
      </c:bar3DChart>
      <c:catAx>
        <c:axId val="5081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813952"/>
        <c:crosses val="autoZero"/>
        <c:auto val="1"/>
        <c:lblAlgn val="ctr"/>
        <c:lblOffset val="100"/>
        <c:noMultiLvlLbl val="0"/>
      </c:catAx>
      <c:valAx>
        <c:axId val="5081395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812416"/>
        <c:crosses val="autoZero"/>
        <c:crossBetween val="between"/>
      </c:valAx>
      <c:spPr>
        <a:noFill/>
        <a:ln w="23890">
          <a:noFill/>
        </a:ln>
      </c:spPr>
    </c:plotArea>
    <c:plotVisOnly val="1"/>
    <c:dispBlanksAs val="gap"/>
    <c:showDLblsOverMax val="0"/>
  </c:chart>
  <c:txPr>
    <a:bodyPr/>
    <a:lstStyle/>
    <a:p>
      <a:pPr>
        <a:defRPr sz="1184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(тыс. рублей)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1"/>
          <c:dPt>
            <c:idx val="0"/>
            <c:invertIfNegative val="1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B392-49AA-B705-582DCBE4AFA5}"/>
              </c:ext>
            </c:extLst>
          </c:dPt>
          <c:dPt>
            <c:idx val="1"/>
            <c:invertIfNegative val="1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B392-49AA-B705-582DCBE4AFA5}"/>
              </c:ext>
            </c:extLst>
          </c:dPt>
          <c:dPt>
            <c:idx val="2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B392-49AA-B705-582DCBE4AFA5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7-B392-49AA-B705-582DCBE4AFA5}"/>
              </c:ext>
            </c:extLst>
          </c:dPt>
          <c:cat>
            <c:numRef>
              <c:f>Лист1!$A$2:$A$5</c:f>
              <c:numCache>
                <c:formatCode>General</c:formatCode>
                <c:ptCount val="4"/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11643.3</c:v>
                </c:pt>
                <c:pt idx="2">
                  <c:v>12740.5</c:v>
                </c:pt>
                <c:pt idx="3">
                  <c:v>13780.2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14:spPr>
              </c14:invertSolidFillFmt>
            </c:ext>
            <c:ext xmlns:c16="http://schemas.microsoft.com/office/drawing/2014/chart" uri="{C3380CC4-5D6E-409C-BE32-E72D297353CC}">
              <c16:uniqueId val="{00000008-B392-49AA-B705-582DCBE4A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33037056"/>
        <c:axId val="133042944"/>
        <c:axId val="0"/>
      </c:bar3DChart>
      <c:catAx>
        <c:axId val="13303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3042944"/>
        <c:crosses val="autoZero"/>
        <c:auto val="1"/>
        <c:lblAlgn val="ctr"/>
        <c:lblOffset val="100"/>
        <c:noMultiLvlLbl val="0"/>
      </c:catAx>
      <c:valAx>
        <c:axId val="13304294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spPr>
          <a:ln w="9525">
            <a:noFill/>
          </a:ln>
        </c:spPr>
        <c:crossAx val="133037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0.43186</cdr:x>
      <cdr:y>0.36049</cdr:y>
    </cdr:from>
    <cdr:to>
      <cdr:x>0.59501</cdr:x>
      <cdr:y>0.59487</cdr:y>
    </cdr:to>
    <cdr:sp macro="" textlink="">
      <cdr:nvSpPr>
        <cdr:cNvPr id="5" name="Прямая со стрелкой 4"/>
        <cdr:cNvSpPr/>
      </cdr:nvSpPr>
      <cdr:spPr bwMode="auto">
        <a:xfrm xmlns:a="http://schemas.openxmlformats.org/drawingml/2006/main" flipV="1">
          <a:off x="3214710" y="1538286"/>
          <a:ext cx="1214446" cy="1000132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0.6334</cdr:x>
      <cdr:y>0.14286</cdr:y>
    </cdr:from>
    <cdr:to>
      <cdr:x>0.80614</cdr:x>
      <cdr:y>0.32701</cdr:y>
    </cdr:to>
    <cdr:sp macro="" textlink="">
      <cdr:nvSpPr>
        <cdr:cNvPr id="7" name="Прямая со стрелкой 6"/>
        <cdr:cNvSpPr/>
      </cdr:nvSpPr>
      <cdr:spPr bwMode="auto">
        <a:xfrm xmlns:a="http://schemas.openxmlformats.org/drawingml/2006/main" flipV="1">
          <a:off x="4714908" y="609591"/>
          <a:ext cx="1285884" cy="785818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0.27831</cdr:x>
      <cdr:y>0.20982</cdr:y>
    </cdr:from>
    <cdr:to>
      <cdr:x>0.39156</cdr:x>
      <cdr:y>0.29353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071688" y="895344"/>
          <a:ext cx="84301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0.45106</cdr:x>
      <cdr:y>0.37723</cdr:y>
    </cdr:from>
    <cdr:to>
      <cdr:x>0.5739</cdr:x>
      <cdr:y>0.46094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357607" y="1609724"/>
          <a:ext cx="914398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106,0%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0.65259</cdr:x>
      <cdr:y>0.41071</cdr:y>
    </cdr:from>
    <cdr:to>
      <cdr:x>0.77543</cdr:x>
      <cdr:y>0.47768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857759" y="1752600"/>
          <a:ext cx="914398" cy="2857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103,0 %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0.23586</cdr:x>
      <cdr:y>0.50993</cdr:y>
    </cdr:from>
    <cdr:to>
      <cdr:x>0.25939</cdr:x>
      <cdr:y>0.59161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79309" y="1930704"/>
          <a:ext cx="197462" cy="3092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0.4637</cdr:x>
      <cdr:y>0.28302</cdr:y>
    </cdr:from>
    <cdr:to>
      <cdr:x>0.60841</cdr:x>
      <cdr:y>0.37736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91282" y="1071571"/>
          <a:ext cx="1214445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111643,3</a:t>
          </a:r>
        </a:p>
        <a:p xmlns:a="http://schemas.openxmlformats.org/drawingml/2006/main">
          <a:pPr algn="ctr"/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0.65098</cdr:x>
      <cdr:y>0.28302</cdr:y>
    </cdr:from>
    <cdr:to>
      <cdr:x>0.77016</cdr:x>
      <cdr:y>0.37736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62918" y="1071571"/>
          <a:ext cx="1000132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12740,5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0.82123</cdr:x>
      <cdr:y>0.28302</cdr:y>
    </cdr:from>
    <cdr:to>
      <cdr:x>0.92339</cdr:x>
      <cdr:y>0.35849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891678" y="1071570"/>
          <a:ext cx="85725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13780,2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>
                <a:latin typeface="Arial"/>
              </a:rPr>
              <a:t>Для правки формата примечаний щёлкните мышью</a:t>
            </a:r>
            <a:endParaRPr/>
          </a:p>
        </p:txBody>
      </p:sp>
      <p:sp>
        <p:nvSpPr>
          <p:cNvPr id="37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>
                <a:latin typeface="Times New Roman"/>
              </a:rPr>
              <a:t>&lt;заголовок&gt;</a:t>
            </a:r>
            <a:endParaRPr/>
          </a:p>
        </p:txBody>
      </p:sp>
      <p:sp>
        <p:nvSpPr>
          <p:cNvPr id="37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37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37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C6FFF304-83C9-413F-ADF8-611EEB9E4E51}" type="slidenum">
              <a:rPr lang="ru-RU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CustomShape 1"/>
          <p:cNvSpPr/>
          <p:nvPr/>
        </p:nvSpPr>
        <p:spPr>
          <a:xfrm>
            <a:off x="3829680" y="9443520"/>
            <a:ext cx="2922480" cy="48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B79260B-FA4D-4DD1-815F-B02BC124773E}" type="slidenum">
              <a:rPr lang="ru-RU" sz="1200" strike="noStrike">
                <a:solidFill>
                  <a:srgbClr val="000000"/>
                </a:solidFill>
                <a:latin typeface="Times New Roman"/>
                <a:ea typeface="Microsoft YaHei"/>
              </a:rPr>
              <a:t>5</a:t>
            </a:fld>
            <a:endParaRPr/>
          </a:p>
        </p:txBody>
      </p:sp>
      <p:sp>
        <p:nvSpPr>
          <p:cNvPr id="508" name="PlaceHolder 2"/>
          <p:cNvSpPr>
            <a:spLocks noGrp="1"/>
          </p:cNvSpPr>
          <p:nvPr>
            <p:ph type="body"/>
          </p:nvPr>
        </p:nvSpPr>
        <p:spPr>
          <a:xfrm>
            <a:off x="675720" y="4722480"/>
            <a:ext cx="5402520" cy="4467240"/>
          </a:xfrm>
          <a:prstGeom prst="rect">
            <a:avLst/>
          </a:prstGeom>
        </p:spPr>
        <p:txBody>
          <a:bodyPr lIns="83880" tIns="41760" rIns="83880" bIns="41760" anchor="ctr"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PlaceHolder 1"/>
          <p:cNvSpPr>
            <a:spLocks noGrp="1"/>
          </p:cNvSpPr>
          <p:nvPr>
            <p:ph type="body"/>
          </p:nvPr>
        </p:nvSpPr>
        <p:spPr>
          <a:xfrm>
            <a:off x="676080" y="4722840"/>
            <a:ext cx="5401800" cy="44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0" name="CustomShape 2"/>
          <p:cNvSpPr/>
          <p:nvPr/>
        </p:nvSpPr>
        <p:spPr>
          <a:xfrm>
            <a:off x="3829680" y="9443520"/>
            <a:ext cx="2922480" cy="48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18E35905-B723-40AA-B36A-92E6461AF493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84" name="Рисунок 18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85" name="Рисунок 18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027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99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77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78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510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8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92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364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413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2082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010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3178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477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7244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85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0" y="2575080"/>
            <a:ext cx="62640" cy="618840"/>
          </a:xfrm>
          <a:custGeom>
            <a:avLst/>
            <a:gdLst/>
            <a:ahLst/>
            <a:cxnLst/>
            <a:rect l="0" t="0" r="r" b="b"/>
            <a:pathLst>
              <a:path w="23" h="137">
                <a:moveTo>
                  <a:pt x="22" y="136"/>
                </a:moveTo>
                <a:cubicBezTo>
                  <a:pt x="20" y="117"/>
                  <a:pt x="19" y="99"/>
                  <a:pt x="17" y="80"/>
                </a:cubicBezTo>
                <a:cubicBezTo>
                  <a:pt x="11" y="54"/>
                  <a:pt x="6" y="27"/>
                  <a:pt x="0" y="0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64"/>
                  <a:pt x="13" y="94"/>
                  <a:pt x="20" y="124"/>
                </a:cubicBezTo>
                <a:cubicBezTo>
                  <a:pt x="20" y="128"/>
                  <a:pt x="21" y="132"/>
                  <a:pt x="22" y="136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2"/>
          <p:cNvSpPr/>
          <p:nvPr/>
        </p:nvSpPr>
        <p:spPr>
          <a:xfrm>
            <a:off x="89280" y="3156480"/>
            <a:ext cx="442080" cy="2315160"/>
          </a:xfrm>
          <a:custGeom>
            <a:avLst/>
            <a:gdLst/>
            <a:ahLst/>
            <a:cxnLst/>
            <a:rect l="0" t="0" r="r" b="b"/>
            <a:pathLst>
              <a:path w="141" h="505">
                <a:moveTo>
                  <a:pt x="86" y="350"/>
                </a:moveTo>
                <a:cubicBezTo>
                  <a:pt x="103" y="402"/>
                  <a:pt x="120" y="453"/>
                  <a:pt x="139" y="504"/>
                </a:cubicBezTo>
                <a:cubicBezTo>
                  <a:pt x="139" y="495"/>
                  <a:pt x="139" y="487"/>
                  <a:pt x="140" y="478"/>
                </a:cubicBezTo>
                <a:cubicBezTo>
                  <a:pt x="124" y="435"/>
                  <a:pt x="109" y="391"/>
                  <a:pt x="95" y="347"/>
                </a:cubicBezTo>
                <a:cubicBezTo>
                  <a:pt x="58" y="233"/>
                  <a:pt x="27" y="117"/>
                  <a:pt x="0" y="0"/>
                </a:cubicBezTo>
                <a:cubicBezTo>
                  <a:pt x="2" y="20"/>
                  <a:pt x="4" y="41"/>
                  <a:pt x="6" y="61"/>
                </a:cubicBezTo>
                <a:cubicBezTo>
                  <a:pt x="30" y="158"/>
                  <a:pt x="56" y="255"/>
                  <a:pt x="86" y="35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CustomShape 3"/>
          <p:cNvSpPr/>
          <p:nvPr/>
        </p:nvSpPr>
        <p:spPr>
          <a:xfrm>
            <a:off x="560520" y="5447160"/>
            <a:ext cx="416160" cy="1413000"/>
          </a:xfrm>
          <a:custGeom>
            <a:avLst/>
            <a:gdLst/>
            <a:ahLst/>
            <a:cxnLst/>
            <a:rect l="0" t="0" r="r" b="b"/>
            <a:pathLst>
              <a:path w="133" h="309">
                <a:moveTo>
                  <a:pt x="8" y="22"/>
                </a:moveTo>
                <a:cubicBezTo>
                  <a:pt x="5" y="15"/>
                  <a:pt x="2" y="8"/>
                  <a:pt x="0" y="0"/>
                </a:cubicBezTo>
                <a:cubicBezTo>
                  <a:pt x="0" y="10"/>
                  <a:pt x="0" y="19"/>
                  <a:pt x="0" y="29"/>
                </a:cubicBezTo>
                <a:cubicBezTo>
                  <a:pt x="21" y="85"/>
                  <a:pt x="44" y="140"/>
                  <a:pt x="68" y="194"/>
                </a:cubicBezTo>
                <a:cubicBezTo>
                  <a:pt x="85" y="232"/>
                  <a:pt x="104" y="270"/>
                  <a:pt x="123" y="308"/>
                </a:cubicBezTo>
                <a:cubicBezTo>
                  <a:pt x="132" y="308"/>
                  <a:pt x="132" y="308"/>
                  <a:pt x="132" y="308"/>
                </a:cubicBezTo>
                <a:cubicBezTo>
                  <a:pt x="113" y="269"/>
                  <a:pt x="94" y="230"/>
                  <a:pt x="77" y="190"/>
                </a:cubicBezTo>
                <a:cubicBezTo>
                  <a:pt x="52" y="135"/>
                  <a:pt x="29" y="79"/>
                  <a:pt x="8" y="22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4"/>
          <p:cNvSpPr/>
          <p:nvPr/>
        </p:nvSpPr>
        <p:spPr>
          <a:xfrm>
            <a:off x="666720" y="6503760"/>
            <a:ext cx="111960" cy="356400"/>
          </a:xfrm>
          <a:custGeom>
            <a:avLst/>
            <a:gdLst/>
            <a:ahLst/>
            <a:cxnLst/>
            <a:rect l="0" t="0" r="r" b="b"/>
            <a:pathLst>
              <a:path w="38" h="80">
                <a:moveTo>
                  <a:pt x="28" y="79"/>
                </a:moveTo>
                <a:cubicBezTo>
                  <a:pt x="37" y="79"/>
                  <a:pt x="37" y="79"/>
                  <a:pt x="37" y="79"/>
                </a:cubicBezTo>
                <a:cubicBezTo>
                  <a:pt x="24" y="53"/>
                  <a:pt x="12" y="27"/>
                  <a:pt x="0" y="0"/>
                </a:cubicBezTo>
                <a:cubicBezTo>
                  <a:pt x="8" y="27"/>
                  <a:pt x="17" y="53"/>
                  <a:pt x="28" y="79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5"/>
          <p:cNvSpPr/>
          <p:nvPr/>
        </p:nvSpPr>
        <p:spPr>
          <a:xfrm>
            <a:off x="69840" y="3201120"/>
            <a:ext cx="563760" cy="3321360"/>
          </a:xfrm>
          <a:custGeom>
            <a:avLst/>
            <a:gdLst/>
            <a:ahLst/>
            <a:cxnLst/>
            <a:rect l="0" t="0" r="r" b="b"/>
            <a:pathLst>
              <a:path w="179" h="723">
                <a:moveTo>
                  <a:pt x="162" y="660"/>
                </a:moveTo>
                <a:cubicBezTo>
                  <a:pt x="145" y="618"/>
                  <a:pt x="130" y="576"/>
                  <a:pt x="116" y="534"/>
                </a:cubicBezTo>
                <a:cubicBezTo>
                  <a:pt x="84" y="437"/>
                  <a:pt x="59" y="337"/>
                  <a:pt x="40" y="236"/>
                </a:cubicBezTo>
                <a:cubicBezTo>
                  <a:pt x="29" y="175"/>
                  <a:pt x="20" y="113"/>
                  <a:pt x="12" y="51"/>
                </a:cubicBezTo>
                <a:cubicBezTo>
                  <a:pt x="8" y="34"/>
                  <a:pt x="4" y="17"/>
                  <a:pt x="0" y="0"/>
                </a:cubicBezTo>
                <a:cubicBezTo>
                  <a:pt x="8" y="79"/>
                  <a:pt x="19" y="159"/>
                  <a:pt x="33" y="237"/>
                </a:cubicBezTo>
                <a:cubicBezTo>
                  <a:pt x="51" y="339"/>
                  <a:pt x="76" y="439"/>
                  <a:pt x="107" y="537"/>
                </a:cubicBezTo>
                <a:cubicBezTo>
                  <a:pt x="123" y="586"/>
                  <a:pt x="141" y="634"/>
                  <a:pt x="160" y="681"/>
                </a:cubicBezTo>
                <a:cubicBezTo>
                  <a:pt x="166" y="695"/>
                  <a:pt x="172" y="708"/>
                  <a:pt x="178" y="722"/>
                </a:cubicBezTo>
                <a:cubicBezTo>
                  <a:pt x="176" y="717"/>
                  <a:pt x="175" y="713"/>
                  <a:pt x="174" y="708"/>
                </a:cubicBezTo>
                <a:cubicBezTo>
                  <a:pt x="169" y="692"/>
                  <a:pt x="165" y="676"/>
                  <a:pt x="162" y="66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CustomShape 6"/>
          <p:cNvSpPr/>
          <p:nvPr/>
        </p:nvSpPr>
        <p:spPr>
          <a:xfrm>
            <a:off x="15480" y="228600"/>
            <a:ext cx="66600" cy="2920680"/>
          </a:xfrm>
          <a:custGeom>
            <a:avLst/>
            <a:gdLst/>
            <a:ahLst/>
            <a:cxnLst/>
            <a:rect l="0" t="0" r="r" b="b"/>
            <a:pathLst>
              <a:path w="24" h="636">
                <a:moveTo>
                  <a:pt x="11" y="577"/>
                </a:moveTo>
                <a:cubicBezTo>
                  <a:pt x="12" y="581"/>
                  <a:pt x="12" y="585"/>
                  <a:pt x="12" y="589"/>
                </a:cubicBezTo>
                <a:cubicBezTo>
                  <a:pt x="15" y="603"/>
                  <a:pt x="19" y="617"/>
                  <a:pt x="22" y="632"/>
                </a:cubicBezTo>
                <a:cubicBezTo>
                  <a:pt x="22" y="633"/>
                  <a:pt x="22" y="634"/>
                  <a:pt x="23" y="635"/>
                </a:cubicBezTo>
                <a:cubicBezTo>
                  <a:pt x="21" y="615"/>
                  <a:pt x="19" y="596"/>
                  <a:pt x="17" y="576"/>
                </a:cubicBezTo>
                <a:cubicBezTo>
                  <a:pt x="9" y="474"/>
                  <a:pt x="5" y="372"/>
                  <a:pt x="5" y="269"/>
                </a:cubicBezTo>
                <a:cubicBezTo>
                  <a:pt x="6" y="179"/>
                  <a:pt x="9" y="90"/>
                  <a:pt x="1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89"/>
                  <a:pt x="2" y="179"/>
                  <a:pt x="1" y="269"/>
                </a:cubicBezTo>
                <a:cubicBezTo>
                  <a:pt x="0" y="372"/>
                  <a:pt x="3" y="474"/>
                  <a:pt x="11" y="577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CustomShape 7"/>
          <p:cNvSpPr/>
          <p:nvPr/>
        </p:nvSpPr>
        <p:spPr>
          <a:xfrm>
            <a:off x="54360" y="2944080"/>
            <a:ext cx="47160" cy="486720"/>
          </a:xfrm>
          <a:custGeom>
            <a:avLst/>
            <a:gdLst/>
            <a:ahLst/>
            <a:cxnLst/>
            <a:rect l="0" t="0" r="r" b="b"/>
            <a:pathLst>
              <a:path w="18" h="108">
                <a:moveTo>
                  <a:pt x="0" y="0"/>
                </a:moveTo>
                <a:cubicBezTo>
                  <a:pt x="2" y="19"/>
                  <a:pt x="3" y="37"/>
                  <a:pt x="5" y="56"/>
                </a:cubicBezTo>
                <a:cubicBezTo>
                  <a:pt x="9" y="73"/>
                  <a:pt x="13" y="90"/>
                  <a:pt x="17" y="107"/>
                </a:cubicBezTo>
                <a:cubicBezTo>
                  <a:pt x="15" y="87"/>
                  <a:pt x="13" y="66"/>
                  <a:pt x="11" y="46"/>
                </a:cubicBezTo>
                <a:cubicBezTo>
                  <a:pt x="10" y="45"/>
                  <a:pt x="10" y="44"/>
                  <a:pt x="10" y="43"/>
                </a:cubicBezTo>
                <a:cubicBezTo>
                  <a:pt x="7" y="28"/>
                  <a:pt x="3" y="14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CustomShape 8"/>
          <p:cNvSpPr/>
          <p:nvPr/>
        </p:nvSpPr>
        <p:spPr>
          <a:xfrm>
            <a:off x="534960" y="5478840"/>
            <a:ext cx="124920" cy="1017720"/>
          </a:xfrm>
          <a:custGeom>
            <a:avLst/>
            <a:gdLst/>
            <a:ahLst/>
            <a:cxnLst/>
            <a:rect l="0" t="0" r="r" b="b"/>
            <a:pathLst>
              <a:path w="42" h="223">
                <a:moveTo>
                  <a:pt x="0" y="0"/>
                </a:moveTo>
                <a:cubicBezTo>
                  <a:pt x="0" y="31"/>
                  <a:pt x="2" y="62"/>
                  <a:pt x="5" y="93"/>
                </a:cubicBezTo>
                <a:cubicBezTo>
                  <a:pt x="8" y="117"/>
                  <a:pt x="12" y="142"/>
                  <a:pt x="17" y="166"/>
                </a:cubicBezTo>
                <a:cubicBezTo>
                  <a:pt x="19" y="172"/>
                  <a:pt x="22" y="178"/>
                  <a:pt x="24" y="184"/>
                </a:cubicBezTo>
                <a:cubicBezTo>
                  <a:pt x="30" y="197"/>
                  <a:pt x="35" y="209"/>
                  <a:pt x="41" y="222"/>
                </a:cubicBezTo>
                <a:cubicBezTo>
                  <a:pt x="40" y="219"/>
                  <a:pt x="39" y="215"/>
                  <a:pt x="38" y="212"/>
                </a:cubicBezTo>
                <a:cubicBezTo>
                  <a:pt x="26" y="172"/>
                  <a:pt x="18" y="132"/>
                  <a:pt x="13" y="92"/>
                </a:cubicBezTo>
                <a:cubicBezTo>
                  <a:pt x="11" y="68"/>
                  <a:pt x="9" y="45"/>
                  <a:pt x="8" y="22"/>
                </a:cubicBezTo>
                <a:cubicBezTo>
                  <a:pt x="8" y="21"/>
                  <a:pt x="7" y="20"/>
                  <a:pt x="7" y="18"/>
                </a:cubicBezTo>
                <a:cubicBezTo>
                  <a:pt x="5" y="12"/>
                  <a:pt x="2" y="6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9"/>
          <p:cNvSpPr/>
          <p:nvPr/>
        </p:nvSpPr>
        <p:spPr>
          <a:xfrm>
            <a:off x="538560" y="1398960"/>
            <a:ext cx="1435320" cy="4041000"/>
          </a:xfrm>
          <a:custGeom>
            <a:avLst/>
            <a:gdLst/>
            <a:ahLst/>
            <a:cxnLst/>
            <a:rect l="0" t="0" r="r" b="b"/>
            <a:pathLst>
              <a:path w="451" h="879">
                <a:moveTo>
                  <a:pt x="7" y="854"/>
                </a:moveTo>
                <a:cubicBezTo>
                  <a:pt x="10" y="772"/>
                  <a:pt x="26" y="691"/>
                  <a:pt x="50" y="613"/>
                </a:cubicBezTo>
                <a:cubicBezTo>
                  <a:pt x="75" y="535"/>
                  <a:pt x="109" y="460"/>
                  <a:pt x="149" y="388"/>
                </a:cubicBezTo>
                <a:cubicBezTo>
                  <a:pt x="189" y="316"/>
                  <a:pt x="235" y="248"/>
                  <a:pt x="285" y="183"/>
                </a:cubicBezTo>
                <a:cubicBezTo>
                  <a:pt x="310" y="151"/>
                  <a:pt x="337" y="119"/>
                  <a:pt x="364" y="89"/>
                </a:cubicBezTo>
                <a:cubicBezTo>
                  <a:pt x="378" y="74"/>
                  <a:pt x="392" y="58"/>
                  <a:pt x="406" y="44"/>
                </a:cubicBezTo>
                <a:cubicBezTo>
                  <a:pt x="421" y="29"/>
                  <a:pt x="435" y="15"/>
                  <a:pt x="450" y="1"/>
                </a:cubicBezTo>
                <a:cubicBezTo>
                  <a:pt x="450" y="0"/>
                  <a:pt x="450" y="0"/>
                  <a:pt x="450" y="0"/>
                </a:cubicBezTo>
                <a:cubicBezTo>
                  <a:pt x="434" y="14"/>
                  <a:pt x="420" y="28"/>
                  <a:pt x="405" y="43"/>
                </a:cubicBezTo>
                <a:cubicBezTo>
                  <a:pt x="391" y="57"/>
                  <a:pt x="377" y="72"/>
                  <a:pt x="363" y="88"/>
                </a:cubicBezTo>
                <a:cubicBezTo>
                  <a:pt x="335" y="118"/>
                  <a:pt x="308" y="149"/>
                  <a:pt x="283" y="181"/>
                </a:cubicBezTo>
                <a:cubicBezTo>
                  <a:pt x="232" y="246"/>
                  <a:pt x="185" y="314"/>
                  <a:pt x="145" y="386"/>
                </a:cubicBezTo>
                <a:cubicBezTo>
                  <a:pt x="104" y="457"/>
                  <a:pt x="70" y="533"/>
                  <a:pt x="45" y="611"/>
                </a:cubicBezTo>
                <a:cubicBezTo>
                  <a:pt x="19" y="690"/>
                  <a:pt x="3" y="771"/>
                  <a:pt x="0" y="854"/>
                </a:cubicBezTo>
                <a:cubicBezTo>
                  <a:pt x="0" y="856"/>
                  <a:pt x="0" y="857"/>
                  <a:pt x="0" y="859"/>
                </a:cubicBezTo>
                <a:cubicBezTo>
                  <a:pt x="2" y="865"/>
                  <a:pt x="4" y="872"/>
                  <a:pt x="7" y="878"/>
                </a:cubicBezTo>
                <a:cubicBezTo>
                  <a:pt x="7" y="870"/>
                  <a:pt x="7" y="862"/>
                  <a:pt x="7" y="854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10"/>
          <p:cNvSpPr/>
          <p:nvPr/>
        </p:nvSpPr>
        <p:spPr>
          <a:xfrm>
            <a:off x="640800" y="6530040"/>
            <a:ext cx="105480" cy="330120"/>
          </a:xfrm>
          <a:custGeom>
            <a:avLst/>
            <a:gdLst/>
            <a:ahLst/>
            <a:cxnLst/>
            <a:rect l="0" t="0" r="r" b="b"/>
            <a:pathLst>
              <a:path w="36" h="74">
                <a:moveTo>
                  <a:pt x="0" y="0"/>
                </a:moveTo>
                <a:cubicBezTo>
                  <a:pt x="7" y="24"/>
                  <a:pt x="16" y="49"/>
                  <a:pt x="26" y="73"/>
                </a:cubicBezTo>
                <a:cubicBezTo>
                  <a:pt x="35" y="73"/>
                  <a:pt x="35" y="73"/>
                  <a:pt x="35" y="73"/>
                </a:cubicBezTo>
                <a:cubicBezTo>
                  <a:pt x="23" y="49"/>
                  <a:pt x="11" y="24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CustomShape 11"/>
          <p:cNvSpPr/>
          <p:nvPr/>
        </p:nvSpPr>
        <p:spPr>
          <a:xfrm>
            <a:off x="534960" y="5359320"/>
            <a:ext cx="18720" cy="214560"/>
          </a:xfrm>
          <a:custGeom>
            <a:avLst/>
            <a:gdLst/>
            <a:ahLst/>
            <a:cxnLst/>
            <a:rect l="0" t="0" r="r" b="b"/>
            <a:pathLst>
              <a:path w="9" h="49">
                <a:moveTo>
                  <a:pt x="7" y="44"/>
                </a:moveTo>
                <a:cubicBezTo>
                  <a:pt x="7" y="46"/>
                  <a:pt x="8" y="47"/>
                  <a:pt x="8" y="48"/>
                </a:cubicBezTo>
                <a:cubicBezTo>
                  <a:pt x="8" y="38"/>
                  <a:pt x="8" y="29"/>
                  <a:pt x="8" y="19"/>
                </a:cubicBezTo>
                <a:cubicBezTo>
                  <a:pt x="5" y="13"/>
                  <a:pt x="3" y="6"/>
                  <a:pt x="1" y="0"/>
                </a:cubicBezTo>
                <a:cubicBezTo>
                  <a:pt x="0" y="9"/>
                  <a:pt x="0" y="17"/>
                  <a:pt x="0" y="26"/>
                </a:cubicBezTo>
                <a:cubicBezTo>
                  <a:pt x="2" y="32"/>
                  <a:pt x="5" y="38"/>
                  <a:pt x="7" y="44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CustomShape 12"/>
          <p:cNvSpPr/>
          <p:nvPr/>
        </p:nvSpPr>
        <p:spPr>
          <a:xfrm>
            <a:off x="590400" y="6244560"/>
            <a:ext cx="158400" cy="615240"/>
          </a:xfrm>
          <a:custGeom>
            <a:avLst/>
            <a:gdLst/>
            <a:ahLst/>
            <a:cxnLst/>
            <a:rect l="0" t="0" r="r" b="b"/>
            <a:pathLst>
              <a:path w="53" h="136">
                <a:moveTo>
                  <a:pt x="7" y="18"/>
                </a:moveTo>
                <a:cubicBezTo>
                  <a:pt x="5" y="12"/>
                  <a:pt x="2" y="6"/>
                  <a:pt x="0" y="0"/>
                </a:cubicBezTo>
                <a:cubicBezTo>
                  <a:pt x="3" y="16"/>
                  <a:pt x="7" y="32"/>
                  <a:pt x="12" y="48"/>
                </a:cubicBezTo>
                <a:cubicBezTo>
                  <a:pt x="13" y="53"/>
                  <a:pt x="14" y="57"/>
                  <a:pt x="16" y="62"/>
                </a:cubicBezTo>
                <a:cubicBezTo>
                  <a:pt x="27" y="86"/>
                  <a:pt x="39" y="111"/>
                  <a:pt x="51" y="135"/>
                </a:cubicBezTo>
                <a:cubicBezTo>
                  <a:pt x="52" y="135"/>
                  <a:pt x="52" y="135"/>
                  <a:pt x="52" y="135"/>
                </a:cubicBezTo>
                <a:cubicBezTo>
                  <a:pt x="41" y="109"/>
                  <a:pt x="32" y="83"/>
                  <a:pt x="24" y="56"/>
                </a:cubicBezTo>
                <a:cubicBezTo>
                  <a:pt x="18" y="43"/>
                  <a:pt x="13" y="31"/>
                  <a:pt x="7" y="18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13"/>
          <p:cNvSpPr/>
          <p:nvPr/>
        </p:nvSpPr>
        <p:spPr>
          <a:xfrm>
            <a:off x="20520" y="720"/>
            <a:ext cx="402480" cy="4393800"/>
          </a:xfrm>
          <a:custGeom>
            <a:avLst/>
            <a:gdLst/>
            <a:ahLst/>
            <a:cxnLst/>
            <a:rect l="0" t="0" r="r" b="b"/>
            <a:pathLst>
              <a:path w="104" h="921">
                <a:moveTo>
                  <a:pt x="7" y="210"/>
                </a:moveTo>
                <a:cubicBezTo>
                  <a:pt x="11" y="288"/>
                  <a:pt x="17" y="367"/>
                  <a:pt x="26" y="445"/>
                </a:cubicBezTo>
                <a:cubicBezTo>
                  <a:pt x="34" y="523"/>
                  <a:pt x="44" y="601"/>
                  <a:pt x="57" y="679"/>
                </a:cubicBezTo>
                <a:cubicBezTo>
                  <a:pt x="69" y="757"/>
                  <a:pt x="84" y="834"/>
                  <a:pt x="101" y="911"/>
                </a:cubicBezTo>
                <a:cubicBezTo>
                  <a:pt x="102" y="914"/>
                  <a:pt x="103" y="917"/>
                  <a:pt x="103" y="920"/>
                </a:cubicBezTo>
                <a:cubicBezTo>
                  <a:pt x="102" y="905"/>
                  <a:pt x="100" y="889"/>
                  <a:pt x="99" y="874"/>
                </a:cubicBezTo>
                <a:cubicBezTo>
                  <a:pt x="99" y="871"/>
                  <a:pt x="99" y="868"/>
                  <a:pt x="99" y="866"/>
                </a:cubicBezTo>
                <a:cubicBezTo>
                  <a:pt x="85" y="803"/>
                  <a:pt x="73" y="741"/>
                  <a:pt x="63" y="678"/>
                </a:cubicBezTo>
                <a:cubicBezTo>
                  <a:pt x="50" y="600"/>
                  <a:pt x="39" y="523"/>
                  <a:pt x="30" y="444"/>
                </a:cubicBezTo>
                <a:cubicBezTo>
                  <a:pt x="21" y="366"/>
                  <a:pt x="14" y="288"/>
                  <a:pt x="9" y="209"/>
                </a:cubicBezTo>
                <a:cubicBezTo>
                  <a:pt x="7" y="170"/>
                  <a:pt x="5" y="131"/>
                  <a:pt x="3" y="92"/>
                </a:cubicBezTo>
                <a:cubicBezTo>
                  <a:pt x="2" y="61"/>
                  <a:pt x="1" y="31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1"/>
                  <a:pt x="1" y="61"/>
                  <a:pt x="1" y="92"/>
                </a:cubicBezTo>
                <a:cubicBezTo>
                  <a:pt x="3" y="131"/>
                  <a:pt x="4" y="170"/>
                  <a:pt x="7" y="21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CustomShape 14"/>
          <p:cNvSpPr/>
          <p:nvPr/>
        </p:nvSpPr>
        <p:spPr>
          <a:xfrm>
            <a:off x="453600" y="4316400"/>
            <a:ext cx="343440" cy="1573560"/>
          </a:xfrm>
          <a:custGeom>
            <a:avLst/>
            <a:gdLst/>
            <a:ahLst/>
            <a:cxnLst/>
            <a:rect l="0" t="0" r="r" b="b"/>
            <a:pathLst>
              <a:path w="89" h="331">
                <a:moveTo>
                  <a:pt x="53" y="229"/>
                </a:moveTo>
                <a:cubicBezTo>
                  <a:pt x="64" y="263"/>
                  <a:pt x="75" y="297"/>
                  <a:pt x="88" y="330"/>
                </a:cubicBezTo>
                <a:cubicBezTo>
                  <a:pt x="88" y="323"/>
                  <a:pt x="88" y="315"/>
                  <a:pt x="88" y="308"/>
                </a:cubicBezTo>
                <a:cubicBezTo>
                  <a:pt x="88" y="307"/>
                  <a:pt x="88" y="305"/>
                  <a:pt x="88" y="304"/>
                </a:cubicBezTo>
                <a:cubicBezTo>
                  <a:pt x="79" y="278"/>
                  <a:pt x="70" y="252"/>
                  <a:pt x="62" y="226"/>
                </a:cubicBezTo>
                <a:cubicBezTo>
                  <a:pt x="38" y="152"/>
                  <a:pt x="17" y="76"/>
                  <a:pt x="0" y="0"/>
                </a:cubicBezTo>
                <a:cubicBezTo>
                  <a:pt x="2" y="21"/>
                  <a:pt x="4" y="42"/>
                  <a:pt x="7" y="63"/>
                </a:cubicBezTo>
                <a:cubicBezTo>
                  <a:pt x="21" y="119"/>
                  <a:pt x="36" y="174"/>
                  <a:pt x="53" y="22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CustomShape 15"/>
          <p:cNvSpPr/>
          <p:nvPr/>
        </p:nvSpPr>
        <p:spPr>
          <a:xfrm>
            <a:off x="831600" y="5862600"/>
            <a:ext cx="349920" cy="983520"/>
          </a:xfrm>
          <a:custGeom>
            <a:avLst/>
            <a:gdLst/>
            <a:ahLst/>
            <a:cxnLst/>
            <a:rect l="0" t="0" r="r" b="b"/>
            <a:pathLst>
              <a:path w="91" h="208">
                <a:moveTo>
                  <a:pt x="6" y="15"/>
                </a:moveTo>
                <a:cubicBezTo>
                  <a:pt x="4" y="10"/>
                  <a:pt x="2" y="5"/>
                  <a:pt x="0" y="0"/>
                </a:cubicBezTo>
                <a:cubicBezTo>
                  <a:pt x="0" y="9"/>
                  <a:pt x="0" y="19"/>
                  <a:pt x="1" y="29"/>
                </a:cubicBezTo>
                <a:cubicBezTo>
                  <a:pt x="14" y="62"/>
                  <a:pt x="27" y="95"/>
                  <a:pt x="42" y="127"/>
                </a:cubicBezTo>
                <a:cubicBezTo>
                  <a:pt x="54" y="154"/>
                  <a:pt x="67" y="181"/>
                  <a:pt x="80" y="207"/>
                </a:cubicBezTo>
                <a:cubicBezTo>
                  <a:pt x="90" y="207"/>
                  <a:pt x="90" y="207"/>
                  <a:pt x="90" y="207"/>
                </a:cubicBezTo>
                <a:cubicBezTo>
                  <a:pt x="76" y="180"/>
                  <a:pt x="63" y="152"/>
                  <a:pt x="50" y="123"/>
                </a:cubicBezTo>
                <a:cubicBezTo>
                  <a:pt x="34" y="88"/>
                  <a:pt x="20" y="51"/>
                  <a:pt x="6" y="15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16"/>
          <p:cNvSpPr/>
          <p:nvPr/>
        </p:nvSpPr>
        <p:spPr>
          <a:xfrm>
            <a:off x="429840" y="4364280"/>
            <a:ext cx="450000" cy="2228760"/>
          </a:xfrm>
          <a:custGeom>
            <a:avLst/>
            <a:gdLst/>
            <a:ahLst/>
            <a:cxnLst/>
            <a:rect l="0" t="0" r="r" b="b"/>
            <a:pathLst>
              <a:path w="116" h="468">
                <a:moveTo>
                  <a:pt x="101" y="409"/>
                </a:moveTo>
                <a:cubicBezTo>
                  <a:pt x="93" y="388"/>
                  <a:pt x="85" y="366"/>
                  <a:pt x="78" y="344"/>
                </a:cubicBezTo>
                <a:cubicBezTo>
                  <a:pt x="57" y="281"/>
                  <a:pt x="41" y="216"/>
                  <a:pt x="29" y="151"/>
                </a:cubicBezTo>
                <a:cubicBezTo>
                  <a:pt x="22" y="119"/>
                  <a:pt x="17" y="86"/>
                  <a:pt x="13" y="53"/>
                </a:cubicBezTo>
                <a:cubicBezTo>
                  <a:pt x="9" y="35"/>
                  <a:pt x="4" y="18"/>
                  <a:pt x="0" y="0"/>
                </a:cubicBezTo>
                <a:cubicBezTo>
                  <a:pt x="5" y="51"/>
                  <a:pt x="12" y="102"/>
                  <a:pt x="21" y="152"/>
                </a:cubicBezTo>
                <a:cubicBezTo>
                  <a:pt x="33" y="218"/>
                  <a:pt x="49" y="283"/>
                  <a:pt x="69" y="347"/>
                </a:cubicBezTo>
                <a:cubicBezTo>
                  <a:pt x="79" y="378"/>
                  <a:pt x="90" y="410"/>
                  <a:pt x="103" y="441"/>
                </a:cubicBezTo>
                <a:cubicBezTo>
                  <a:pt x="107" y="449"/>
                  <a:pt x="111" y="458"/>
                  <a:pt x="115" y="467"/>
                </a:cubicBezTo>
                <a:cubicBezTo>
                  <a:pt x="114" y="464"/>
                  <a:pt x="113" y="461"/>
                  <a:pt x="112" y="458"/>
                </a:cubicBezTo>
                <a:cubicBezTo>
                  <a:pt x="108" y="442"/>
                  <a:pt x="104" y="425"/>
                  <a:pt x="101" y="40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CustomShape 17"/>
          <p:cNvSpPr/>
          <p:nvPr/>
        </p:nvSpPr>
        <p:spPr>
          <a:xfrm>
            <a:off x="385560" y="1289160"/>
            <a:ext cx="137160" cy="3020040"/>
          </a:xfrm>
          <a:custGeom>
            <a:avLst/>
            <a:gdLst/>
            <a:ahLst/>
            <a:cxnLst/>
            <a:rect l="0" t="0" r="r" b="b"/>
            <a:pathLst>
              <a:path w="37" h="634">
                <a:moveTo>
                  <a:pt x="17" y="633"/>
                </a:moveTo>
                <a:cubicBezTo>
                  <a:pt x="15" y="621"/>
                  <a:pt x="14" y="609"/>
                  <a:pt x="13" y="597"/>
                </a:cubicBezTo>
                <a:cubicBezTo>
                  <a:pt x="8" y="530"/>
                  <a:pt x="5" y="464"/>
                  <a:pt x="5" y="398"/>
                </a:cubicBezTo>
                <a:cubicBezTo>
                  <a:pt x="5" y="331"/>
                  <a:pt x="8" y="265"/>
                  <a:pt x="13" y="198"/>
                </a:cubicBezTo>
                <a:cubicBezTo>
                  <a:pt x="15" y="165"/>
                  <a:pt x="18" y="132"/>
                  <a:pt x="22" y="99"/>
                </a:cubicBezTo>
                <a:cubicBezTo>
                  <a:pt x="26" y="66"/>
                  <a:pt x="30" y="33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9" y="33"/>
                  <a:pt x="24" y="66"/>
                  <a:pt x="20" y="99"/>
                </a:cubicBezTo>
                <a:cubicBezTo>
                  <a:pt x="16" y="132"/>
                  <a:pt x="13" y="165"/>
                  <a:pt x="10" y="198"/>
                </a:cubicBezTo>
                <a:cubicBezTo>
                  <a:pt x="4" y="264"/>
                  <a:pt x="1" y="331"/>
                  <a:pt x="1" y="398"/>
                </a:cubicBezTo>
                <a:cubicBezTo>
                  <a:pt x="0" y="461"/>
                  <a:pt x="2" y="525"/>
                  <a:pt x="7" y="589"/>
                </a:cubicBezTo>
                <a:cubicBezTo>
                  <a:pt x="10" y="603"/>
                  <a:pt x="13" y="618"/>
                  <a:pt x="16" y="632"/>
                </a:cubicBezTo>
                <a:cubicBezTo>
                  <a:pt x="16" y="632"/>
                  <a:pt x="17" y="633"/>
                  <a:pt x="17" y="633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CustomShape 18"/>
          <p:cNvSpPr/>
          <p:nvPr/>
        </p:nvSpPr>
        <p:spPr>
          <a:xfrm>
            <a:off x="918720" y="6571440"/>
            <a:ext cx="104040" cy="274320"/>
          </a:xfrm>
          <a:custGeom>
            <a:avLst/>
            <a:gdLst/>
            <a:ahLst/>
            <a:cxnLst/>
            <a:rect l="0" t="0" r="r" b="b"/>
            <a:pathLst>
              <a:path w="29" h="60">
                <a:moveTo>
                  <a:pt x="22" y="59"/>
                </a:moveTo>
                <a:cubicBezTo>
                  <a:pt x="28" y="59"/>
                  <a:pt x="28" y="59"/>
                  <a:pt x="28" y="59"/>
                </a:cubicBezTo>
                <a:cubicBezTo>
                  <a:pt x="18" y="40"/>
                  <a:pt x="9" y="20"/>
                  <a:pt x="0" y="0"/>
                </a:cubicBezTo>
                <a:cubicBezTo>
                  <a:pt x="6" y="20"/>
                  <a:pt x="13" y="40"/>
                  <a:pt x="22" y="5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CustomShape 19"/>
          <p:cNvSpPr/>
          <p:nvPr/>
        </p:nvSpPr>
        <p:spPr>
          <a:xfrm>
            <a:off x="414000" y="4107600"/>
            <a:ext cx="61200" cy="504360"/>
          </a:xfrm>
          <a:custGeom>
            <a:avLst/>
            <a:gdLst/>
            <a:ahLst/>
            <a:cxnLst/>
            <a:rect l="0" t="0" r="r" b="b"/>
            <a:pathLst>
              <a:path w="18" h="108">
                <a:moveTo>
                  <a:pt x="4" y="54"/>
                </a:moveTo>
                <a:cubicBezTo>
                  <a:pt x="8" y="72"/>
                  <a:pt x="13" y="89"/>
                  <a:pt x="17" y="107"/>
                </a:cubicBezTo>
                <a:cubicBezTo>
                  <a:pt x="14" y="86"/>
                  <a:pt x="12" y="65"/>
                  <a:pt x="10" y="44"/>
                </a:cubicBezTo>
                <a:cubicBezTo>
                  <a:pt x="10" y="44"/>
                  <a:pt x="9" y="43"/>
                  <a:pt x="9" y="43"/>
                </a:cubicBezTo>
                <a:cubicBezTo>
                  <a:pt x="6" y="29"/>
                  <a:pt x="3" y="14"/>
                  <a:pt x="0" y="0"/>
                </a:cubicBezTo>
                <a:cubicBezTo>
                  <a:pt x="0" y="2"/>
                  <a:pt x="0" y="5"/>
                  <a:pt x="0" y="8"/>
                </a:cubicBezTo>
                <a:cubicBezTo>
                  <a:pt x="1" y="23"/>
                  <a:pt x="3" y="39"/>
                  <a:pt x="4" y="54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CustomShape 20"/>
          <p:cNvSpPr/>
          <p:nvPr/>
        </p:nvSpPr>
        <p:spPr>
          <a:xfrm>
            <a:off x="804600" y="3145680"/>
            <a:ext cx="1161000" cy="2709720"/>
          </a:xfrm>
          <a:custGeom>
            <a:avLst/>
            <a:gdLst/>
            <a:ahLst/>
            <a:cxnLst/>
            <a:rect l="0" t="0" r="r" b="b"/>
            <a:pathLst>
              <a:path w="295" h="569">
                <a:moveTo>
                  <a:pt x="8" y="553"/>
                </a:moveTo>
                <a:cubicBezTo>
                  <a:pt x="9" y="501"/>
                  <a:pt x="19" y="448"/>
                  <a:pt x="35" y="397"/>
                </a:cubicBezTo>
                <a:cubicBezTo>
                  <a:pt x="51" y="347"/>
                  <a:pt x="73" y="298"/>
                  <a:pt x="99" y="252"/>
                </a:cubicBezTo>
                <a:cubicBezTo>
                  <a:pt x="124" y="205"/>
                  <a:pt x="154" y="161"/>
                  <a:pt x="187" y="119"/>
                </a:cubicBezTo>
                <a:cubicBezTo>
                  <a:pt x="203" y="98"/>
                  <a:pt x="220" y="77"/>
                  <a:pt x="238" y="58"/>
                </a:cubicBezTo>
                <a:cubicBezTo>
                  <a:pt x="247" y="48"/>
                  <a:pt x="256" y="38"/>
                  <a:pt x="265" y="28"/>
                </a:cubicBezTo>
                <a:cubicBezTo>
                  <a:pt x="274" y="19"/>
                  <a:pt x="284" y="9"/>
                  <a:pt x="294" y="0"/>
                </a:cubicBezTo>
                <a:cubicBezTo>
                  <a:pt x="293" y="0"/>
                  <a:pt x="293" y="0"/>
                  <a:pt x="293" y="0"/>
                </a:cubicBezTo>
                <a:cubicBezTo>
                  <a:pt x="283" y="9"/>
                  <a:pt x="273" y="18"/>
                  <a:pt x="264" y="27"/>
                </a:cubicBezTo>
                <a:cubicBezTo>
                  <a:pt x="255" y="37"/>
                  <a:pt x="246" y="47"/>
                  <a:pt x="237" y="56"/>
                </a:cubicBezTo>
                <a:cubicBezTo>
                  <a:pt x="218" y="76"/>
                  <a:pt x="201" y="96"/>
                  <a:pt x="185" y="117"/>
                </a:cubicBezTo>
                <a:cubicBezTo>
                  <a:pt x="151" y="159"/>
                  <a:pt x="121" y="203"/>
                  <a:pt x="95" y="249"/>
                </a:cubicBezTo>
                <a:cubicBezTo>
                  <a:pt x="68" y="296"/>
                  <a:pt x="46" y="345"/>
                  <a:pt x="30" y="396"/>
                </a:cubicBezTo>
                <a:cubicBezTo>
                  <a:pt x="13" y="445"/>
                  <a:pt x="3" y="497"/>
                  <a:pt x="0" y="549"/>
                </a:cubicBezTo>
                <a:cubicBezTo>
                  <a:pt x="3" y="555"/>
                  <a:pt x="5" y="561"/>
                  <a:pt x="7" y="568"/>
                </a:cubicBezTo>
                <a:cubicBezTo>
                  <a:pt x="7" y="563"/>
                  <a:pt x="7" y="558"/>
                  <a:pt x="8" y="553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21"/>
          <p:cNvSpPr/>
          <p:nvPr/>
        </p:nvSpPr>
        <p:spPr>
          <a:xfrm>
            <a:off x="887040" y="6600240"/>
            <a:ext cx="92880" cy="245880"/>
          </a:xfrm>
          <a:custGeom>
            <a:avLst/>
            <a:gdLst/>
            <a:ahLst/>
            <a:cxnLst/>
            <a:rect l="0" t="0" r="r" b="b"/>
            <a:pathLst>
              <a:path w="26" h="54">
                <a:moveTo>
                  <a:pt x="0" y="0"/>
                </a:moveTo>
                <a:cubicBezTo>
                  <a:pt x="5" y="18"/>
                  <a:pt x="12" y="36"/>
                  <a:pt x="19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16" y="36"/>
                  <a:pt x="8" y="18"/>
                  <a:pt x="0" y="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CustomShape 22"/>
          <p:cNvSpPr/>
          <p:nvPr/>
        </p:nvSpPr>
        <p:spPr>
          <a:xfrm>
            <a:off x="804600" y="5897160"/>
            <a:ext cx="106920" cy="667080"/>
          </a:xfrm>
          <a:custGeom>
            <a:avLst/>
            <a:gdLst/>
            <a:ahLst/>
            <a:cxnLst/>
            <a:rect l="0" t="0" r="r" b="b"/>
            <a:pathLst>
              <a:path w="30" h="142">
                <a:moveTo>
                  <a:pt x="0" y="0"/>
                </a:moveTo>
                <a:cubicBezTo>
                  <a:pt x="0" y="30"/>
                  <a:pt x="2" y="60"/>
                  <a:pt x="7" y="89"/>
                </a:cubicBezTo>
                <a:cubicBezTo>
                  <a:pt x="11" y="98"/>
                  <a:pt x="14" y="108"/>
                  <a:pt x="18" y="117"/>
                </a:cubicBezTo>
                <a:cubicBezTo>
                  <a:pt x="22" y="125"/>
                  <a:pt x="25" y="133"/>
                  <a:pt x="29" y="141"/>
                </a:cubicBezTo>
                <a:cubicBezTo>
                  <a:pt x="28" y="139"/>
                  <a:pt x="28" y="137"/>
                  <a:pt x="27" y="135"/>
                </a:cubicBezTo>
                <a:cubicBezTo>
                  <a:pt x="16" y="98"/>
                  <a:pt x="10" y="60"/>
                  <a:pt x="8" y="22"/>
                </a:cubicBezTo>
                <a:cubicBezTo>
                  <a:pt x="7" y="18"/>
                  <a:pt x="5" y="15"/>
                  <a:pt x="4" y="11"/>
                </a:cubicBezTo>
                <a:cubicBezTo>
                  <a:pt x="2" y="7"/>
                  <a:pt x="1" y="3"/>
                  <a:pt x="0" y="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CustomShape 23"/>
          <p:cNvSpPr/>
          <p:nvPr/>
        </p:nvSpPr>
        <p:spPr>
          <a:xfrm>
            <a:off x="804600" y="5772600"/>
            <a:ext cx="24480" cy="220680"/>
          </a:xfrm>
          <a:custGeom>
            <a:avLst/>
            <a:gdLst/>
            <a:ahLst/>
            <a:cxnLst/>
            <a:rect l="0" t="0" r="r" b="b"/>
            <a:pathLst>
              <a:path w="9" h="49">
                <a:moveTo>
                  <a:pt x="0" y="26"/>
                </a:moveTo>
                <a:cubicBezTo>
                  <a:pt x="1" y="29"/>
                  <a:pt x="2" y="33"/>
                  <a:pt x="4" y="37"/>
                </a:cubicBezTo>
                <a:cubicBezTo>
                  <a:pt x="5" y="41"/>
                  <a:pt x="7" y="44"/>
                  <a:pt x="8" y="48"/>
                </a:cubicBezTo>
                <a:cubicBezTo>
                  <a:pt x="7" y="38"/>
                  <a:pt x="7" y="28"/>
                  <a:pt x="7" y="19"/>
                </a:cubicBezTo>
                <a:cubicBezTo>
                  <a:pt x="5" y="12"/>
                  <a:pt x="3" y="6"/>
                  <a:pt x="0" y="0"/>
                </a:cubicBezTo>
                <a:cubicBezTo>
                  <a:pt x="0" y="1"/>
                  <a:pt x="0" y="3"/>
                  <a:pt x="0" y="4"/>
                </a:cubicBezTo>
                <a:cubicBezTo>
                  <a:pt x="0" y="11"/>
                  <a:pt x="0" y="19"/>
                  <a:pt x="0" y="26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24"/>
          <p:cNvSpPr/>
          <p:nvPr/>
        </p:nvSpPr>
        <p:spPr>
          <a:xfrm>
            <a:off x="831600" y="6322680"/>
            <a:ext cx="167400" cy="523440"/>
          </a:xfrm>
          <a:custGeom>
            <a:avLst/>
            <a:gdLst/>
            <a:ahLst/>
            <a:cxnLst/>
            <a:rect l="0" t="0" r="r" b="b"/>
            <a:pathLst>
              <a:path w="45" h="112">
                <a:moveTo>
                  <a:pt x="11" y="28"/>
                </a:moveTo>
                <a:cubicBezTo>
                  <a:pt x="7" y="19"/>
                  <a:pt x="4" y="9"/>
                  <a:pt x="0" y="0"/>
                </a:cubicBezTo>
                <a:cubicBezTo>
                  <a:pt x="3" y="16"/>
                  <a:pt x="7" y="33"/>
                  <a:pt x="11" y="49"/>
                </a:cubicBezTo>
                <a:cubicBezTo>
                  <a:pt x="12" y="52"/>
                  <a:pt x="13" y="55"/>
                  <a:pt x="14" y="58"/>
                </a:cubicBezTo>
                <a:cubicBezTo>
                  <a:pt x="22" y="76"/>
                  <a:pt x="30" y="94"/>
                  <a:pt x="39" y="111"/>
                </a:cubicBezTo>
                <a:cubicBezTo>
                  <a:pt x="44" y="111"/>
                  <a:pt x="44" y="111"/>
                  <a:pt x="44" y="111"/>
                </a:cubicBezTo>
                <a:cubicBezTo>
                  <a:pt x="35" y="92"/>
                  <a:pt x="28" y="72"/>
                  <a:pt x="22" y="52"/>
                </a:cubicBezTo>
                <a:cubicBezTo>
                  <a:pt x="18" y="44"/>
                  <a:pt x="15" y="36"/>
                  <a:pt x="11" y="28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CustomShape 25"/>
          <p:cNvSpPr/>
          <p:nvPr/>
        </p:nvSpPr>
        <p:spPr>
          <a:xfrm>
            <a:off x="0" y="0"/>
            <a:ext cx="175680" cy="68508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st="2540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9" name="CustomShape 26"/>
          <p:cNvSpPr/>
          <p:nvPr/>
        </p:nvSpPr>
        <p:spPr>
          <a:xfrm flipV="1">
            <a:off x="0" y="704160"/>
            <a:ext cx="1351080" cy="500760"/>
          </a:xfrm>
          <a:custGeom>
            <a:avLst/>
            <a:gdLst/>
            <a:ahLst/>
            <a:cxnLst/>
            <a:rect l="0" t="0" r="r" b="b"/>
            <a:pathLst>
              <a:path w="7964" h="10001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PlaceHolder 2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151" name="PlaceHolder 2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36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  <p:sldLayoutId id="2147483986" r:id="rId13"/>
    <p:sldLayoutId id="2147483987" r:id="rId14"/>
    <p:sldLayoutId id="2147483988" r:id="rId15"/>
    <p:sldLayoutId id="21474839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CustomShape 1"/>
          <p:cNvSpPr/>
          <p:nvPr/>
        </p:nvSpPr>
        <p:spPr>
          <a:xfrm>
            <a:off x="812800" y="1052639"/>
            <a:ext cx="7564582" cy="43968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ru-RU" sz="48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БЮДЖЕТ ДЛЯ ГРАЖДАН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48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Покровского сельского поселения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ru-RU" strike="noStrike" dirty="0">
                <a:solidFill>
                  <a:srgbClr val="1581AA"/>
                </a:solidFill>
                <a:latin typeface="Century Gothic"/>
                <a:ea typeface="DejaVu Sans"/>
              </a:rPr>
              <a:t>Подготовлен на основании Решения собрания депутатов Покровского сельского поселения «О бюджете Покровского сельского поселения Неклиновского района на </a:t>
            </a:r>
            <a:r>
              <a:rPr lang="ru-RU" strike="noStrike" dirty="0" smtClean="0">
                <a:solidFill>
                  <a:srgbClr val="1581AA"/>
                </a:solidFill>
                <a:latin typeface="Century Gothic"/>
                <a:ea typeface="DejaVu Sans"/>
              </a:rPr>
              <a:t>2024 </a:t>
            </a:r>
            <a:r>
              <a:rPr lang="ru-RU" strike="noStrike" dirty="0">
                <a:solidFill>
                  <a:srgbClr val="1581AA"/>
                </a:solidFill>
                <a:latin typeface="Century Gothic"/>
                <a:ea typeface="DejaVu Sans"/>
              </a:rPr>
              <a:t>год и плановый период </a:t>
            </a:r>
            <a:r>
              <a:rPr lang="ru-RU" strike="noStrike" dirty="0" smtClean="0">
                <a:solidFill>
                  <a:srgbClr val="1581AA"/>
                </a:solidFill>
                <a:latin typeface="Century Gothic"/>
                <a:ea typeface="DejaVu Sans"/>
              </a:rPr>
              <a:t>2025 </a:t>
            </a:r>
            <a:r>
              <a:rPr lang="ru-RU" strike="noStrike" dirty="0">
                <a:solidFill>
                  <a:srgbClr val="1581AA"/>
                </a:solidFill>
                <a:latin typeface="Century Gothic"/>
                <a:ea typeface="DejaVu Sans"/>
              </a:rPr>
              <a:t>и </a:t>
            </a:r>
            <a:r>
              <a:rPr lang="ru-RU" strike="noStrike" dirty="0" smtClean="0">
                <a:solidFill>
                  <a:srgbClr val="1581AA"/>
                </a:solidFill>
                <a:latin typeface="Century Gothic"/>
                <a:ea typeface="DejaVu Sans"/>
              </a:rPr>
              <a:t>2026 </a:t>
            </a:r>
            <a:r>
              <a:rPr lang="ru-RU" strike="noStrike" dirty="0">
                <a:solidFill>
                  <a:srgbClr val="1581AA"/>
                </a:solidFill>
                <a:latin typeface="Century Gothic"/>
                <a:ea typeface="DejaVu Sans"/>
              </a:rPr>
              <a:t>годов» № </a:t>
            </a:r>
            <a:r>
              <a:rPr lang="ru-RU" dirty="0">
                <a:solidFill>
                  <a:srgbClr val="1581AA"/>
                </a:solidFill>
                <a:latin typeface="Century Gothic"/>
                <a:ea typeface="DejaVu Sans"/>
              </a:rPr>
              <a:t>9</a:t>
            </a:r>
            <a:r>
              <a:rPr lang="ru-RU" strike="noStrike" dirty="0" smtClean="0">
                <a:solidFill>
                  <a:srgbClr val="1581AA"/>
                </a:solidFill>
                <a:latin typeface="Century Gothic"/>
                <a:ea typeface="DejaVu Sans"/>
              </a:rPr>
              <a:t>5 </a:t>
            </a:r>
            <a:r>
              <a:rPr lang="ru-RU" strike="noStrike" dirty="0">
                <a:solidFill>
                  <a:srgbClr val="1581AA"/>
                </a:solidFill>
                <a:latin typeface="Century Gothic"/>
                <a:ea typeface="DejaVu Sans"/>
              </a:rPr>
              <a:t>от </a:t>
            </a:r>
            <a:r>
              <a:rPr lang="ru-RU" strike="noStrike" dirty="0" smtClean="0">
                <a:solidFill>
                  <a:srgbClr val="1581AA"/>
                </a:solidFill>
                <a:latin typeface="Century Gothic"/>
                <a:ea typeface="DejaVu Sans"/>
              </a:rPr>
              <a:t>25.12.2023 </a:t>
            </a:r>
            <a:r>
              <a:rPr lang="ru-RU" strike="noStrike" dirty="0">
                <a:solidFill>
                  <a:srgbClr val="1581AA"/>
                </a:solidFill>
                <a:latin typeface="Century Gothic"/>
                <a:ea typeface="DejaVu Sans"/>
              </a:rPr>
              <a:t>года.</a:t>
            </a:r>
            <a:endParaRPr dirty="0"/>
          </a:p>
        </p:txBody>
      </p:sp>
      <p:sp>
        <p:nvSpPr>
          <p:cNvPr id="378" name="CustomShape 2"/>
          <p:cNvSpPr/>
          <p:nvPr/>
        </p:nvSpPr>
        <p:spPr>
          <a:xfrm>
            <a:off x="1942560" y="4777560"/>
            <a:ext cx="6593400" cy="111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5357850" cy="857256"/>
          </a:xfrm>
        </p:spPr>
        <p:txBody>
          <a:bodyPr>
            <a:normAutofit/>
          </a:bodyPr>
          <a:lstStyle/>
          <a:p>
            <a:pPr algn="ctr">
              <a:lnSpc>
                <a:spcPts val="15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Налоги на имущество, поступающие в бюджет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26090050"/>
              </p:ext>
            </p:extLst>
          </p:nvPr>
        </p:nvGraphicFramePr>
        <p:xfrm>
          <a:off x="748145" y="2357430"/>
          <a:ext cx="7536874" cy="3692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statistika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785794"/>
            <a:ext cx="2643206" cy="222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580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CustomShape 1"/>
          <p:cNvSpPr/>
          <p:nvPr/>
        </p:nvSpPr>
        <p:spPr>
          <a:xfrm>
            <a:off x="3145785" y="2947077"/>
            <a:ext cx="2850015" cy="1390923"/>
          </a:xfrm>
          <a:prstGeom prst="ellipse">
            <a:avLst/>
          </a:prstGeom>
          <a:gradFill>
            <a:gsLst>
              <a:gs pos="0">
                <a:schemeClr val="accent5">
                  <a:tint val="96000"/>
                  <a:lumMod val="104000"/>
                </a:schemeClr>
              </a:gs>
              <a:gs pos="100000">
                <a:schemeClr val="accent5">
                  <a:shade val="98000"/>
                  <a:lumMod val="94000"/>
                </a:schemeClr>
              </a:gs>
            </a:gsLst>
            <a:lin ang="540000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17640" tIns="17640" rIns="17640" bIns="17640" anchor="ctr"/>
          <a:lstStyle/>
          <a:p>
            <a:pPr algn="ctr">
              <a:lnSpc>
                <a:spcPct val="90000"/>
              </a:lnSpc>
            </a:pPr>
            <a:r>
              <a:rPr lang="ru-RU" sz="28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Всего 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28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35481,5тыс.рублей</a:t>
            </a:r>
            <a:endParaRPr dirty="0"/>
          </a:p>
        </p:txBody>
      </p:sp>
      <p:sp>
        <p:nvSpPr>
          <p:cNvPr id="438" name="CustomShape 2"/>
          <p:cNvSpPr/>
          <p:nvPr/>
        </p:nvSpPr>
        <p:spPr>
          <a:xfrm rot="11983200">
            <a:off x="5914800" y="4379040"/>
            <a:ext cx="1243800" cy="18360"/>
          </a:xfrm>
          <a:custGeom>
            <a:avLst/>
            <a:gdLst/>
            <a:ahLst/>
            <a:cxnLst/>
            <a:rect l="0" t="0" r="r" b="b"/>
            <a:pathLst>
              <a:path w="1250969" h="1">
                <a:moveTo>
                  <a:pt x="0" y="0"/>
                </a:moveTo>
                <a:lnTo>
                  <a:pt x="1250968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9" name="CustomShape 3"/>
          <p:cNvSpPr/>
          <p:nvPr/>
        </p:nvSpPr>
        <p:spPr>
          <a:xfrm>
            <a:off x="729672" y="2652404"/>
            <a:ext cx="1747127" cy="120039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Образование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87,9 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тыс. рублей 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0,2%</a:t>
            </a:r>
            <a:endParaRPr dirty="0"/>
          </a:p>
        </p:txBody>
      </p:sp>
      <p:sp>
        <p:nvSpPr>
          <p:cNvPr id="440" name="CustomShape 4"/>
          <p:cNvSpPr/>
          <p:nvPr/>
        </p:nvSpPr>
        <p:spPr>
          <a:xfrm rot="16896000">
            <a:off x="4467600" y="2926440"/>
            <a:ext cx="743760" cy="18360"/>
          </a:xfrm>
          <a:custGeom>
            <a:avLst/>
            <a:gdLst/>
            <a:ahLst/>
            <a:cxnLst/>
            <a:rect l="0" t="0" r="r" b="b"/>
            <a:pathLst>
              <a:path w="750792" h="1">
                <a:moveTo>
                  <a:pt x="0" y="0"/>
                </a:moveTo>
                <a:lnTo>
                  <a:pt x="750791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1" name="CustomShape 5"/>
          <p:cNvSpPr/>
          <p:nvPr/>
        </p:nvSpPr>
        <p:spPr>
          <a:xfrm>
            <a:off x="3842328" y="1467000"/>
            <a:ext cx="1992968" cy="1248120"/>
          </a:xfrm>
          <a:prstGeom prst="ellipse">
            <a:avLst/>
          </a:prstGeom>
          <a:solidFill>
            <a:srgbClr val="FFC000"/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Социальная политика  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379,9тыс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. рублей  </a:t>
            </a:r>
            <a:r>
              <a:rPr lang="ru-RU" sz="1200" dirty="0">
                <a:solidFill>
                  <a:srgbClr val="2E5369"/>
                </a:solidFill>
                <a:latin typeface="Times New Roman"/>
                <a:ea typeface="DejaVu Sans"/>
              </a:rPr>
              <a:t>1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%</a:t>
            </a:r>
            <a:endParaRPr dirty="0"/>
          </a:p>
        </p:txBody>
      </p:sp>
      <p:sp>
        <p:nvSpPr>
          <p:cNvPr id="442" name="CustomShape 6"/>
          <p:cNvSpPr/>
          <p:nvPr/>
        </p:nvSpPr>
        <p:spPr>
          <a:xfrm rot="19240800">
            <a:off x="5199480" y="2999160"/>
            <a:ext cx="1215720" cy="18360"/>
          </a:xfrm>
          <a:custGeom>
            <a:avLst/>
            <a:gdLst/>
            <a:ahLst/>
            <a:cxnLst/>
            <a:rect l="0" t="0" r="r" b="b"/>
            <a:pathLst>
              <a:path w="1222825" h="1">
                <a:moveTo>
                  <a:pt x="0" y="0"/>
                </a:moveTo>
                <a:lnTo>
                  <a:pt x="1222824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3" name="CustomShape 7"/>
          <p:cNvSpPr/>
          <p:nvPr/>
        </p:nvSpPr>
        <p:spPr>
          <a:xfrm>
            <a:off x="5943240" y="1710000"/>
            <a:ext cx="1682640" cy="1005120"/>
          </a:xfrm>
          <a:prstGeom prst="ellipse">
            <a:avLst/>
          </a:prstGeom>
          <a:solidFill>
            <a:srgbClr val="00CC00"/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Жилищно-Коммунальное хозяйство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18750,9 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тыс. рублей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52,8%</a:t>
            </a:r>
            <a:endParaRPr dirty="0"/>
          </a:p>
        </p:txBody>
      </p:sp>
      <p:sp>
        <p:nvSpPr>
          <p:cNvPr id="444" name="CustomShape 8"/>
          <p:cNvSpPr/>
          <p:nvPr/>
        </p:nvSpPr>
        <p:spPr>
          <a:xfrm rot="21392400">
            <a:off x="5991480" y="3862800"/>
            <a:ext cx="619200" cy="18360"/>
          </a:xfrm>
          <a:custGeom>
            <a:avLst/>
            <a:gdLst/>
            <a:ahLst/>
            <a:cxnLst/>
            <a:rect l="0" t="0" r="r" b="b"/>
            <a:pathLst>
              <a:path w="626515" h="1">
                <a:moveTo>
                  <a:pt x="0" y="0"/>
                </a:moveTo>
                <a:lnTo>
                  <a:pt x="626514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5" name="CustomShape 9"/>
          <p:cNvSpPr/>
          <p:nvPr/>
        </p:nvSpPr>
        <p:spPr>
          <a:xfrm>
            <a:off x="7118280" y="4392000"/>
            <a:ext cx="1436762" cy="129312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Охрана окружающей среды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5,0 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тыс. рублей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0,0% 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 </a:t>
            </a:r>
            <a:endParaRPr dirty="0"/>
          </a:p>
        </p:txBody>
      </p:sp>
      <p:sp>
        <p:nvSpPr>
          <p:cNvPr id="446" name="CustomShape 10"/>
          <p:cNvSpPr/>
          <p:nvPr/>
        </p:nvSpPr>
        <p:spPr>
          <a:xfrm rot="2803800">
            <a:off x="5071680" y="4911120"/>
            <a:ext cx="898200" cy="18360"/>
          </a:xfrm>
          <a:custGeom>
            <a:avLst/>
            <a:gdLst/>
            <a:ahLst/>
            <a:cxnLst/>
            <a:rect l="0" t="0" r="r" b="b"/>
            <a:pathLst>
              <a:path w="905400" h="1">
                <a:moveTo>
                  <a:pt x="0" y="0"/>
                </a:moveTo>
                <a:lnTo>
                  <a:pt x="905399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7" name="CustomShape 11"/>
          <p:cNvSpPr/>
          <p:nvPr/>
        </p:nvSpPr>
        <p:spPr>
          <a:xfrm>
            <a:off x="5289479" y="4968000"/>
            <a:ext cx="1835745" cy="1293120"/>
          </a:xfrm>
          <a:prstGeom prst="ellipse">
            <a:avLst/>
          </a:prstGeom>
          <a:solidFill>
            <a:schemeClr val="accent1">
              <a:tint val="70000"/>
              <a:lumMod val="104000"/>
            </a:schemeClr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Национальная безопасность и </a:t>
            </a:r>
            <a:r>
              <a:rPr lang="ru-RU" sz="1200" strike="noStrike" dirty="0" err="1">
                <a:solidFill>
                  <a:srgbClr val="2E5369"/>
                </a:solidFill>
                <a:latin typeface="Times New Roman"/>
                <a:ea typeface="DejaVu Sans"/>
              </a:rPr>
              <a:t>правоохрани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-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тельная деятельность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24,5тыс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. рублей 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0,0 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%</a:t>
            </a:r>
            <a:endParaRPr dirty="0"/>
          </a:p>
        </p:txBody>
      </p:sp>
      <p:sp>
        <p:nvSpPr>
          <p:cNvPr id="448" name="CustomShape 12"/>
          <p:cNvSpPr/>
          <p:nvPr/>
        </p:nvSpPr>
        <p:spPr>
          <a:xfrm rot="6583800">
            <a:off x="2907000" y="4916520"/>
            <a:ext cx="1048320" cy="178560"/>
          </a:xfrm>
          <a:custGeom>
            <a:avLst/>
            <a:gdLst/>
            <a:ahLst/>
            <a:cxnLst/>
            <a:rect l="0" t="0" r="r" b="b"/>
            <a:pathLst>
              <a:path w="1150218" h="1">
                <a:moveTo>
                  <a:pt x="0" y="0"/>
                </a:moveTo>
                <a:lnTo>
                  <a:pt x="1150217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9" name="CustomShape 13"/>
          <p:cNvSpPr/>
          <p:nvPr/>
        </p:nvSpPr>
        <p:spPr>
          <a:xfrm>
            <a:off x="3672000" y="5144655"/>
            <a:ext cx="1617480" cy="1237673"/>
          </a:xfrm>
          <a:prstGeom prst="ellipse">
            <a:avLst/>
          </a:prstGeom>
          <a:solidFill>
            <a:srgbClr val="92D050"/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Национальная экономика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200 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тыс. рублей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0,6%</a:t>
            </a:r>
            <a:endParaRPr dirty="0"/>
          </a:p>
        </p:txBody>
      </p:sp>
      <p:sp>
        <p:nvSpPr>
          <p:cNvPr id="450" name="CustomShape 14"/>
          <p:cNvSpPr/>
          <p:nvPr/>
        </p:nvSpPr>
        <p:spPr>
          <a:xfrm rot="9643800">
            <a:off x="2305080" y="4569120"/>
            <a:ext cx="1238400" cy="18360"/>
          </a:xfrm>
          <a:custGeom>
            <a:avLst/>
            <a:gdLst/>
            <a:ahLst/>
            <a:cxnLst/>
            <a:rect l="0" t="0" r="r" b="b"/>
            <a:pathLst>
              <a:path w="1245652" h="1">
                <a:moveTo>
                  <a:pt x="0" y="0"/>
                </a:moveTo>
                <a:lnTo>
                  <a:pt x="1245651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1" name="CustomShape 15"/>
          <p:cNvSpPr/>
          <p:nvPr/>
        </p:nvSpPr>
        <p:spPr>
          <a:xfrm flipH="1">
            <a:off x="597960" y="4029480"/>
            <a:ext cx="1800000" cy="12241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endParaRPr dirty="0"/>
          </a:p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Физическая культура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 и спорт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308,7 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тыс. рублей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0,9%, </a:t>
            </a:r>
            <a:endParaRPr dirty="0"/>
          </a:p>
        </p:txBody>
      </p:sp>
      <p:sp>
        <p:nvSpPr>
          <p:cNvPr id="452" name="CustomShape 16"/>
          <p:cNvSpPr/>
          <p:nvPr/>
        </p:nvSpPr>
        <p:spPr>
          <a:xfrm rot="13510800">
            <a:off x="2896560" y="2893320"/>
            <a:ext cx="1317240" cy="18360"/>
          </a:xfrm>
          <a:custGeom>
            <a:avLst/>
            <a:gdLst/>
            <a:ahLst/>
            <a:cxnLst/>
            <a:rect l="0" t="0" r="r" b="b"/>
            <a:pathLst>
              <a:path w="1324556" h="1">
                <a:moveTo>
                  <a:pt x="0" y="0"/>
                </a:moveTo>
                <a:lnTo>
                  <a:pt x="1324555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3" name="CustomShape 17"/>
          <p:cNvSpPr/>
          <p:nvPr/>
        </p:nvSpPr>
        <p:spPr>
          <a:xfrm>
            <a:off x="1598760" y="1467000"/>
            <a:ext cx="2071080" cy="1008720"/>
          </a:xfrm>
          <a:prstGeom prst="ellipse">
            <a:avLst/>
          </a:prstGeom>
          <a:solidFill>
            <a:schemeClr val="bg2"/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Прочие межбюджетные трансферты общего характера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308,9тыс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. рублей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0,9%</a:t>
            </a:r>
            <a:endParaRPr dirty="0"/>
          </a:p>
        </p:txBody>
      </p:sp>
      <p:sp>
        <p:nvSpPr>
          <p:cNvPr id="454" name="CustomShape 18"/>
          <p:cNvSpPr/>
          <p:nvPr/>
        </p:nvSpPr>
        <p:spPr>
          <a:xfrm>
            <a:off x="142920" y="692640"/>
            <a:ext cx="8992800" cy="729000"/>
          </a:xfrm>
          <a:prstGeom prst="rect">
            <a:avLst/>
          </a:prstGeom>
          <a:noFill/>
          <a:ln w="158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ru-RU" sz="20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Расходы бюджета Покровского сельского поселения Неклиновского района на </a:t>
            </a:r>
            <a:r>
              <a:rPr lang="ru-RU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2024 </a:t>
            </a:r>
            <a:r>
              <a:rPr lang="ru-RU" sz="20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год</a:t>
            </a:r>
            <a:endParaRPr dirty="0"/>
          </a:p>
        </p:txBody>
      </p:sp>
      <p:sp>
        <p:nvSpPr>
          <p:cNvPr id="455" name="CustomShape 19"/>
          <p:cNvSpPr/>
          <p:nvPr/>
        </p:nvSpPr>
        <p:spPr>
          <a:xfrm>
            <a:off x="0" y="0"/>
            <a:ext cx="9136800" cy="647280"/>
          </a:xfrm>
          <a:prstGeom prst="rect">
            <a:avLst/>
          </a:prstGeom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Times New Roman"/>
                <a:ea typeface="DejaVu Sans"/>
              </a:rPr>
              <a:t>Администрация Покровского сельского поселения Неклиновского района</a:t>
            </a:r>
            <a:endParaRPr/>
          </a:p>
        </p:txBody>
      </p:sp>
      <p:sp>
        <p:nvSpPr>
          <p:cNvPr id="456" name="CustomShape 20"/>
          <p:cNvSpPr/>
          <p:nvPr/>
        </p:nvSpPr>
        <p:spPr>
          <a:xfrm>
            <a:off x="2160000" y="4968000"/>
            <a:ext cx="1437120" cy="1293120"/>
          </a:xfrm>
          <a:prstGeom prst="ellipse">
            <a:avLst/>
          </a:prstGeom>
          <a:solidFill>
            <a:srgbClr val="92D050"/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Культура и </a:t>
            </a:r>
            <a:r>
              <a:rPr lang="ru-RU" sz="1200" strike="noStrike" dirty="0" err="1">
                <a:solidFill>
                  <a:srgbClr val="2E5369"/>
                </a:solidFill>
                <a:latin typeface="Times New Roman"/>
                <a:ea typeface="DejaVu Sans"/>
              </a:rPr>
              <a:t>кинематогра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-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1200" strike="noStrike" dirty="0" err="1">
                <a:solidFill>
                  <a:srgbClr val="2E5369"/>
                </a:solidFill>
                <a:latin typeface="Times New Roman"/>
                <a:ea typeface="DejaVu Sans"/>
              </a:rPr>
              <a:t>фия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 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373,6 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тыс. рублей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1%</a:t>
            </a:r>
            <a:endParaRPr dirty="0"/>
          </a:p>
        </p:txBody>
      </p:sp>
      <p:sp>
        <p:nvSpPr>
          <p:cNvPr id="457" name="CustomShape 21"/>
          <p:cNvSpPr/>
          <p:nvPr/>
        </p:nvSpPr>
        <p:spPr>
          <a:xfrm rot="16023000" flipV="1">
            <a:off x="4719600" y="4625280"/>
            <a:ext cx="918000" cy="1102320"/>
          </a:xfrm>
          <a:custGeom>
            <a:avLst/>
            <a:gdLst/>
            <a:ahLst/>
            <a:cxnLst/>
            <a:rect l="0" t="0" r="r" b="b"/>
            <a:pathLst>
              <a:path w="1245652" h="1">
                <a:moveTo>
                  <a:pt x="0" y="0"/>
                </a:moveTo>
                <a:lnTo>
                  <a:pt x="1245651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8" name="CustomShape 22"/>
          <p:cNvSpPr/>
          <p:nvPr/>
        </p:nvSpPr>
        <p:spPr>
          <a:xfrm>
            <a:off x="6530109" y="2952000"/>
            <a:ext cx="1721717" cy="129312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Общегосударственные вопросы 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15042,1 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тыс. рублей 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1200" dirty="0" smtClean="0">
                <a:solidFill>
                  <a:srgbClr val="2E5369"/>
                </a:solidFill>
                <a:latin typeface="Times New Roman"/>
                <a:ea typeface="DejaVu Sans"/>
              </a:rPr>
              <a:t>42,3</a:t>
            </a:r>
            <a:r>
              <a:rPr lang="ru-RU" sz="1200" strike="noStrike" dirty="0" smtClean="0">
                <a:solidFill>
                  <a:srgbClr val="2E5369"/>
                </a:solidFill>
                <a:latin typeface="Times New Roman"/>
                <a:ea typeface="DejaVu Sans"/>
              </a:rPr>
              <a:t> </a:t>
            </a:r>
            <a:r>
              <a:rPr lang="ru-RU" sz="1200" strike="noStrike" dirty="0">
                <a:solidFill>
                  <a:srgbClr val="2E5369"/>
                </a:solidFill>
                <a:latin typeface="Times New Roman"/>
                <a:ea typeface="DejaVu Sans"/>
              </a:rPr>
              <a:t>%</a:t>
            </a:r>
            <a:endParaRPr dirty="0"/>
          </a:p>
        </p:txBody>
      </p:sp>
      <p:sp>
        <p:nvSpPr>
          <p:cNvPr id="459" name="CustomShape 23"/>
          <p:cNvSpPr/>
          <p:nvPr/>
        </p:nvSpPr>
        <p:spPr>
          <a:xfrm rot="11983200">
            <a:off x="2199600" y="3443040"/>
            <a:ext cx="1243800" cy="18360"/>
          </a:xfrm>
          <a:custGeom>
            <a:avLst/>
            <a:gdLst/>
            <a:ahLst/>
            <a:cxnLst/>
            <a:rect l="0" t="0" r="r" b="b"/>
            <a:pathLst>
              <a:path w="1250969" h="1">
                <a:moveTo>
                  <a:pt x="0" y="0"/>
                </a:moveTo>
                <a:lnTo>
                  <a:pt x="1250968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CustomShape 1"/>
          <p:cNvSpPr/>
          <p:nvPr/>
        </p:nvSpPr>
        <p:spPr>
          <a:xfrm>
            <a:off x="701964" y="637308"/>
            <a:ext cx="7786254" cy="1039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i="1" strike="noStrike" dirty="0">
                <a:solidFill>
                  <a:srgbClr val="1581AA"/>
                </a:solidFill>
                <a:latin typeface="Times New Roman"/>
                <a:ea typeface="DejaVu Sans"/>
              </a:rPr>
              <a:t>Муниципальные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3600" i="1" strike="noStrike" dirty="0">
                <a:solidFill>
                  <a:srgbClr val="1581AA"/>
                </a:solidFill>
                <a:latin typeface="Times New Roman"/>
                <a:ea typeface="DejaVu Sans"/>
              </a:rPr>
              <a:t>программы Покровского сельского поселения</a:t>
            </a:r>
            <a:endParaRPr dirty="0"/>
          </a:p>
        </p:txBody>
      </p:sp>
      <p:sp>
        <p:nvSpPr>
          <p:cNvPr id="461" name="CustomShape 2"/>
          <p:cNvSpPr/>
          <p:nvPr/>
        </p:nvSpPr>
        <p:spPr>
          <a:xfrm>
            <a:off x="895927" y="1676520"/>
            <a:ext cx="7379856" cy="425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800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Муниципальная программа- документ, определяющий цель, задачи, результаты, основные направления и инструменты государственной политики, направленные на достижение целей и реализацию государственных приоритетов.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CustomShape 1"/>
          <p:cNvSpPr/>
          <p:nvPr/>
        </p:nvSpPr>
        <p:spPr>
          <a:xfrm>
            <a:off x="1102936" y="360720"/>
            <a:ext cx="7710584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14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Структура муниципальных программ Покровского сельского поселения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14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Неклиновского района на </a:t>
            </a:r>
            <a:r>
              <a:rPr lang="ru-RU" sz="1400" strike="noStrike" dirty="0" smtClean="0">
                <a:solidFill>
                  <a:srgbClr val="1581AA"/>
                </a:solidFill>
                <a:latin typeface="Times New Roman"/>
                <a:ea typeface="DejaVu Sans"/>
              </a:rPr>
              <a:t>2024 </a:t>
            </a:r>
            <a:r>
              <a:rPr lang="ru-RU" sz="14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год</a:t>
            </a:r>
            <a:endParaRPr dirty="0"/>
          </a:p>
        </p:txBody>
      </p:sp>
      <p:sp>
        <p:nvSpPr>
          <p:cNvPr id="463" name="CustomShape 2"/>
          <p:cNvSpPr/>
          <p:nvPr/>
        </p:nvSpPr>
        <p:spPr>
          <a:xfrm>
            <a:off x="0" y="1517760"/>
            <a:ext cx="9122760" cy="5609880"/>
          </a:xfrm>
          <a:prstGeom prst="ellipse">
            <a:avLst/>
          </a:prstGeom>
          <a:noFill/>
          <a:ln w="47520">
            <a:solidFill>
              <a:schemeClr val="accent5">
                <a:lumMod val="60000"/>
                <a:lumOff val="4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</p:sp>
      <p:sp>
        <p:nvSpPr>
          <p:cNvPr id="464" name="CustomShape 3"/>
          <p:cNvSpPr/>
          <p:nvPr/>
        </p:nvSpPr>
        <p:spPr>
          <a:xfrm rot="6576600">
            <a:off x="4802760" y="2093760"/>
            <a:ext cx="1107360" cy="16200"/>
          </a:xfrm>
          <a:custGeom>
            <a:avLst/>
            <a:gdLst/>
            <a:ahLst/>
            <a:cxnLst/>
            <a:rect l="0" t="0" r="r" b="b"/>
            <a:pathLst>
              <a:path w="1114688" h="1">
                <a:moveTo>
                  <a:pt x="0" y="0"/>
                </a:moveTo>
                <a:lnTo>
                  <a:pt x="1114687" y="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5" name="CustomShape 4"/>
          <p:cNvSpPr/>
          <p:nvPr/>
        </p:nvSpPr>
        <p:spPr>
          <a:xfrm>
            <a:off x="4442040" y="1029960"/>
            <a:ext cx="2359800" cy="1102320"/>
          </a:xfrm>
          <a:prstGeom prst="ellipse">
            <a:avLst/>
          </a:prstGeom>
          <a:gradFill>
            <a:gsLst>
              <a:gs pos="0">
                <a:schemeClr val="accent3">
                  <a:tint val="96000"/>
                  <a:lumMod val="104000"/>
                </a:schemeClr>
              </a:gs>
              <a:gs pos="100000">
                <a:schemeClr val="accent3">
                  <a:shade val="98000"/>
                  <a:lumMod val="94000"/>
                </a:schemeClr>
              </a:gs>
            </a:gsLst>
            <a:lin ang="540000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/>
        </p:style>
        <p:txBody>
          <a:bodyPr lIns="10080" tIns="10080" rIns="10080" bIns="10080" anchor="ctr"/>
          <a:lstStyle/>
          <a:p>
            <a:pPr algn="ctr">
              <a:lnSpc>
                <a:spcPct val="90000"/>
              </a:lnSpc>
            </a:pP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Социальные программы      </a:t>
            </a:r>
            <a:r>
              <a:rPr lang="ru-RU" sz="16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(361,9 </a:t>
            </a: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тыс. рублей – 1,0%)</a:t>
            </a:r>
            <a:endParaRPr dirty="0"/>
          </a:p>
        </p:txBody>
      </p:sp>
      <p:sp>
        <p:nvSpPr>
          <p:cNvPr id="466" name="CustomShape 5"/>
          <p:cNvSpPr/>
          <p:nvPr/>
        </p:nvSpPr>
        <p:spPr>
          <a:xfrm rot="9250200">
            <a:off x="6203520" y="3027960"/>
            <a:ext cx="2049480" cy="16200"/>
          </a:xfrm>
          <a:custGeom>
            <a:avLst/>
            <a:gdLst/>
            <a:ahLst/>
            <a:cxnLst/>
            <a:rect l="0" t="0" r="r" b="b"/>
            <a:pathLst>
              <a:path w="2056647" h="1">
                <a:moveTo>
                  <a:pt x="0" y="0"/>
                </a:moveTo>
                <a:lnTo>
                  <a:pt x="2056646" y="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7" name="CustomShape 6"/>
          <p:cNvSpPr/>
          <p:nvPr/>
        </p:nvSpPr>
        <p:spPr>
          <a:xfrm>
            <a:off x="5959800" y="1630440"/>
            <a:ext cx="2853720" cy="1782360"/>
          </a:xfrm>
          <a:prstGeom prst="ellipse">
            <a:avLst/>
          </a:prstGeom>
          <a:gradFill>
            <a:gsLst>
              <a:gs pos="0">
                <a:schemeClr val="accent1">
                  <a:tint val="96000"/>
                  <a:lumMod val="104000"/>
                </a:schemeClr>
              </a:gs>
              <a:gs pos="100000">
                <a:schemeClr val="accent1">
                  <a:shade val="98000"/>
                  <a:lumMod val="94000"/>
                </a:schemeClr>
              </a:gs>
            </a:gsLst>
            <a:lin ang="540000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10080" tIns="10080" rIns="10080" bIns="10080" anchor="ctr"/>
          <a:lstStyle/>
          <a:p>
            <a:pPr algn="ctr">
              <a:lnSpc>
                <a:spcPct val="90000"/>
              </a:lnSpc>
            </a:pP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Обеспечение качественными коммунальными услугами населения и повышение уровня благоустройства </a:t>
            </a:r>
            <a:r>
              <a:rPr lang="ru-RU" sz="16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территории(17950,9тыс</a:t>
            </a: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. рублей </a:t>
            </a:r>
            <a:r>
              <a:rPr lang="ru-RU" sz="16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–53,6%)</a:t>
            </a:r>
            <a:endParaRPr dirty="0"/>
          </a:p>
        </p:txBody>
      </p:sp>
      <p:sp>
        <p:nvSpPr>
          <p:cNvPr id="468" name="CustomShape 7"/>
          <p:cNvSpPr/>
          <p:nvPr/>
        </p:nvSpPr>
        <p:spPr>
          <a:xfrm rot="10892400">
            <a:off x="6468480" y="4401360"/>
            <a:ext cx="2655720" cy="16200"/>
          </a:xfrm>
          <a:custGeom>
            <a:avLst/>
            <a:gdLst/>
            <a:ahLst/>
            <a:cxnLst/>
            <a:rect l="0" t="0" r="r" b="b"/>
            <a:pathLst>
              <a:path w="2662748" h="1">
                <a:moveTo>
                  <a:pt x="0" y="0"/>
                </a:moveTo>
                <a:lnTo>
                  <a:pt x="2662747" y="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9" name="CustomShape 8"/>
          <p:cNvSpPr/>
          <p:nvPr/>
        </p:nvSpPr>
        <p:spPr>
          <a:xfrm>
            <a:off x="6696000" y="3501720"/>
            <a:ext cx="2452320" cy="862927"/>
          </a:xfrm>
          <a:prstGeom prst="ellipse">
            <a:avLst/>
          </a:prstGeom>
          <a:solidFill>
            <a:srgbClr val="00CCFF"/>
          </a:soli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10080" tIns="10080" rIns="10080" bIns="10080" anchor="ctr"/>
          <a:lstStyle/>
          <a:p>
            <a:pPr algn="ctr">
              <a:lnSpc>
                <a:spcPct val="90000"/>
              </a:lnSpc>
            </a:pP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Муниципальная политика </a:t>
            </a:r>
            <a:r>
              <a:rPr lang="ru-RU" sz="16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(73,1 </a:t>
            </a: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тыс. рублей – </a:t>
            </a:r>
            <a:r>
              <a:rPr lang="ru-RU" sz="16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0,2%)</a:t>
            </a:r>
            <a:endParaRPr dirty="0"/>
          </a:p>
        </p:txBody>
      </p:sp>
      <p:sp>
        <p:nvSpPr>
          <p:cNvPr id="470" name="CustomShape 9"/>
          <p:cNvSpPr/>
          <p:nvPr/>
        </p:nvSpPr>
        <p:spPr>
          <a:xfrm rot="19273200">
            <a:off x="1634400" y="6117120"/>
            <a:ext cx="1356840" cy="16200"/>
          </a:xfrm>
          <a:custGeom>
            <a:avLst/>
            <a:gdLst/>
            <a:ahLst/>
            <a:cxnLst/>
            <a:rect l="0" t="0" r="r" b="b"/>
            <a:pathLst>
              <a:path w="1363983" h="1">
                <a:moveTo>
                  <a:pt x="0" y="0"/>
                </a:moveTo>
                <a:lnTo>
                  <a:pt x="1363982" y="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1" name="CustomShape 10"/>
          <p:cNvSpPr/>
          <p:nvPr/>
        </p:nvSpPr>
        <p:spPr>
          <a:xfrm rot="10800000" flipV="1">
            <a:off x="61463160" y="39630240"/>
            <a:ext cx="3046680" cy="1700640"/>
          </a:xfrm>
          <a:prstGeom prst="ellipse">
            <a:avLst/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980000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/>
        </p:style>
        <p:txBody>
          <a:bodyPr lIns="10080" tIns="10080" rIns="10080" bIns="10080" anchor="ctr"/>
          <a:lstStyle/>
          <a:p>
            <a:pPr algn="ctr">
              <a:lnSpc>
                <a:spcPct val="90000"/>
              </a:lnSpc>
            </a:pPr>
            <a:r>
              <a:rPr lang="ru-RU" sz="1600" strike="noStrike">
                <a:solidFill>
                  <a:srgbClr val="000000"/>
                </a:solidFill>
                <a:latin typeface="Times New Roman"/>
                <a:ea typeface="DejaVu Sans"/>
              </a:rPr>
              <a:t>Защита населения и территории от чрезвычайных ситуаций, обеспечение пожарной безопасности и безопасности людей на водных объектах 45,4 тыс.рублей – 0,2%)</a:t>
            </a:r>
            <a:endParaRPr/>
          </a:p>
        </p:txBody>
      </p:sp>
      <p:sp>
        <p:nvSpPr>
          <p:cNvPr id="472" name="CustomShape 11"/>
          <p:cNvSpPr/>
          <p:nvPr/>
        </p:nvSpPr>
        <p:spPr>
          <a:xfrm rot="12406800">
            <a:off x="6129360" y="5632920"/>
            <a:ext cx="2071080" cy="16200"/>
          </a:xfrm>
          <a:custGeom>
            <a:avLst/>
            <a:gdLst/>
            <a:ahLst/>
            <a:cxnLst/>
            <a:rect l="0" t="0" r="r" b="b"/>
            <a:pathLst>
              <a:path w="2078320" h="1">
                <a:moveTo>
                  <a:pt x="0" y="0"/>
                </a:moveTo>
                <a:lnTo>
                  <a:pt x="2078319" y="0"/>
                </a:lnTo>
              </a:path>
            </a:pathLst>
          </a:custGeom>
          <a:noFill/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3" name="CustomShape 12"/>
          <p:cNvSpPr/>
          <p:nvPr/>
        </p:nvSpPr>
        <p:spPr>
          <a:xfrm>
            <a:off x="5959800" y="4441680"/>
            <a:ext cx="2562031" cy="1252309"/>
          </a:xfrm>
          <a:prstGeom prst="ellipse">
            <a:avLst/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900000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/>
        </p:style>
        <p:txBody>
          <a:bodyPr lIns="10080" tIns="10080" rIns="10080" bIns="10080" anchor="ctr"/>
          <a:lstStyle/>
          <a:p>
            <a:pPr algn="ctr">
              <a:lnSpc>
                <a:spcPct val="90000"/>
              </a:lnSpc>
            </a:pP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Охрана окружающей среды и рациональное природопользование </a:t>
            </a:r>
            <a:r>
              <a:rPr lang="ru-RU" sz="16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5,0 </a:t>
            </a: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тыс. рублей </a:t>
            </a:r>
            <a:endParaRPr dirty="0"/>
          </a:p>
        </p:txBody>
      </p:sp>
      <p:sp>
        <p:nvSpPr>
          <p:cNvPr id="474" name="CustomShape 13"/>
          <p:cNvSpPr/>
          <p:nvPr/>
        </p:nvSpPr>
        <p:spPr>
          <a:xfrm rot="15511200">
            <a:off x="4312080" y="6438240"/>
            <a:ext cx="1353960" cy="16200"/>
          </a:xfrm>
          <a:custGeom>
            <a:avLst/>
            <a:gdLst/>
            <a:ahLst/>
            <a:cxnLst/>
            <a:rect l="0" t="0" r="r" b="b"/>
            <a:pathLst>
              <a:path w="1360984" h="1">
                <a:moveTo>
                  <a:pt x="0" y="0"/>
                </a:moveTo>
                <a:lnTo>
                  <a:pt x="1360983" y="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6" name="CustomShape 15"/>
          <p:cNvSpPr/>
          <p:nvPr/>
        </p:nvSpPr>
        <p:spPr>
          <a:xfrm rot="21486600">
            <a:off x="0" y="4416120"/>
            <a:ext cx="2896920" cy="16200"/>
          </a:xfrm>
          <a:custGeom>
            <a:avLst/>
            <a:gdLst/>
            <a:ahLst/>
            <a:cxnLst/>
            <a:rect l="0" t="0" r="r" b="b"/>
            <a:pathLst>
              <a:path w="2903975" h="1">
                <a:moveTo>
                  <a:pt x="0" y="0"/>
                </a:moveTo>
                <a:lnTo>
                  <a:pt x="2903974" y="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7" name="CustomShape 16"/>
          <p:cNvSpPr/>
          <p:nvPr/>
        </p:nvSpPr>
        <p:spPr>
          <a:xfrm>
            <a:off x="386500" y="3155895"/>
            <a:ext cx="2517260" cy="2192625"/>
          </a:xfrm>
          <a:prstGeom prst="ellipse">
            <a:avLst/>
          </a:prstGeom>
          <a:solidFill>
            <a:srgbClr val="00CCFF"/>
          </a:soli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10080" tIns="10080" rIns="10080" bIns="10080" anchor="ctr"/>
          <a:lstStyle/>
          <a:p>
            <a:pPr>
              <a:lnSpc>
                <a:spcPct val="90000"/>
              </a:lnSpc>
            </a:pP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Обеспечение общественного порядка и противодействие терроризму, экстремизму, коррупции </a:t>
            </a:r>
            <a:r>
              <a:rPr lang="ru-RU" sz="16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10,0 </a:t>
            </a: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тыс. рублей – </a:t>
            </a:r>
            <a:r>
              <a:rPr lang="ru-RU" sz="16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43,8%)</a:t>
            </a:r>
            <a:endParaRPr dirty="0"/>
          </a:p>
        </p:txBody>
      </p:sp>
      <p:sp>
        <p:nvSpPr>
          <p:cNvPr id="478" name="CustomShape 17"/>
          <p:cNvSpPr/>
          <p:nvPr/>
        </p:nvSpPr>
        <p:spPr>
          <a:xfrm rot="1602600">
            <a:off x="943560" y="2892600"/>
            <a:ext cx="1599120" cy="16200"/>
          </a:xfrm>
          <a:custGeom>
            <a:avLst/>
            <a:gdLst/>
            <a:ahLst/>
            <a:cxnLst/>
            <a:rect l="0" t="0" r="r" b="b"/>
            <a:pathLst>
              <a:path w="1606188" h="1">
                <a:moveTo>
                  <a:pt x="0" y="0"/>
                </a:moveTo>
                <a:lnTo>
                  <a:pt x="1606187" y="0"/>
                </a:lnTo>
              </a:path>
            </a:pathLst>
          </a:custGeom>
          <a:noFill/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9" name="CustomShape 18"/>
          <p:cNvSpPr/>
          <p:nvPr/>
        </p:nvSpPr>
        <p:spPr>
          <a:xfrm>
            <a:off x="881583" y="1749920"/>
            <a:ext cx="2240791" cy="1315880"/>
          </a:xfrm>
          <a:prstGeom prst="ellipse">
            <a:avLst/>
          </a:prstGeom>
          <a:solidFill>
            <a:srgbClr val="00CCFF"/>
          </a:soli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10080" tIns="10080" rIns="10080" bIns="10080" anchor="ctr"/>
          <a:lstStyle/>
          <a:p>
            <a:pPr>
              <a:lnSpc>
                <a:spcPct val="90000"/>
              </a:lnSpc>
            </a:pP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Развитие физической культуры и спорта </a:t>
            </a:r>
            <a:r>
              <a:rPr lang="ru-RU" sz="16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308,7 </a:t>
            </a: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тыс. рублей </a:t>
            </a:r>
            <a:r>
              <a:rPr lang="ru-RU" sz="16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0,9%</a:t>
            </a:r>
            <a:endParaRPr dirty="0"/>
          </a:p>
        </p:txBody>
      </p:sp>
      <p:sp>
        <p:nvSpPr>
          <p:cNvPr id="480" name="CustomShape 19"/>
          <p:cNvSpPr/>
          <p:nvPr/>
        </p:nvSpPr>
        <p:spPr>
          <a:xfrm rot="3730800">
            <a:off x="2912040" y="2044800"/>
            <a:ext cx="911520" cy="16200"/>
          </a:xfrm>
          <a:custGeom>
            <a:avLst/>
            <a:gdLst/>
            <a:ahLst/>
            <a:cxnLst/>
            <a:rect l="0" t="0" r="r" b="b"/>
            <a:pathLst>
              <a:path w="918765" h="1">
                <a:moveTo>
                  <a:pt x="0" y="0"/>
                </a:moveTo>
                <a:lnTo>
                  <a:pt x="918764" y="0"/>
                </a:lnTo>
              </a:path>
            </a:pathLst>
          </a:custGeom>
          <a:noFill/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1" name="CustomShape 20"/>
          <p:cNvSpPr/>
          <p:nvPr/>
        </p:nvSpPr>
        <p:spPr>
          <a:xfrm>
            <a:off x="2720724" y="1147327"/>
            <a:ext cx="1814764" cy="1334513"/>
          </a:xfrm>
          <a:prstGeom prst="ellipse">
            <a:avLst/>
          </a:prstGeom>
          <a:solidFill>
            <a:srgbClr val="00CCFF"/>
          </a:soli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10080" tIns="10080" rIns="10080" bIns="10080" anchor="ctr"/>
          <a:lstStyle/>
          <a:p>
            <a:pPr>
              <a:lnSpc>
                <a:spcPct val="90000"/>
              </a:lnSpc>
            </a:pP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Развитие молодежной политики </a:t>
            </a:r>
            <a:r>
              <a:rPr lang="ru-RU" sz="16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44,1 </a:t>
            </a: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тыс. рублей </a:t>
            </a:r>
            <a:r>
              <a:rPr lang="ru-RU" sz="16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0,1%</a:t>
            </a:r>
            <a:endParaRPr dirty="0"/>
          </a:p>
        </p:txBody>
      </p:sp>
      <p:sp>
        <p:nvSpPr>
          <p:cNvPr id="482" name="CustomShape 21"/>
          <p:cNvSpPr/>
          <p:nvPr/>
        </p:nvSpPr>
        <p:spPr>
          <a:xfrm>
            <a:off x="0" y="0"/>
            <a:ext cx="9136800" cy="349920"/>
          </a:xfrm>
          <a:prstGeom prst="rect">
            <a:avLst/>
          </a:prstGeom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Times New Roman"/>
                <a:ea typeface="DejaVu Sans"/>
              </a:rPr>
              <a:t>Администрация Покровского сельского поселения Неклиновского  района</a:t>
            </a:r>
            <a:endParaRPr/>
          </a:p>
        </p:txBody>
      </p:sp>
      <p:sp>
        <p:nvSpPr>
          <p:cNvPr id="483" name="CustomShape 22"/>
          <p:cNvSpPr/>
          <p:nvPr/>
        </p:nvSpPr>
        <p:spPr>
          <a:xfrm>
            <a:off x="7000920" y="2428920"/>
            <a:ext cx="38520" cy="38520"/>
          </a:xfrm>
          <a:prstGeom prst="ellipse">
            <a:avLst/>
          </a:prstGeom>
          <a:solidFill>
            <a:schemeClr val="accent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5" name="CustomShape 24"/>
          <p:cNvSpPr/>
          <p:nvPr/>
        </p:nvSpPr>
        <p:spPr>
          <a:xfrm>
            <a:off x="2601798" y="2716240"/>
            <a:ext cx="3246042" cy="88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</a:pPr>
            <a:r>
              <a:rPr lang="ru-RU" sz="28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Всего </a:t>
            </a:r>
            <a:endParaRPr sz="2800" dirty="0"/>
          </a:p>
          <a:p>
            <a:pPr algn="ctr">
              <a:lnSpc>
                <a:spcPct val="90000"/>
              </a:lnSpc>
            </a:pPr>
            <a:r>
              <a:rPr lang="ru-RU" sz="28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33438,4тыс</a:t>
            </a:r>
            <a:r>
              <a:rPr lang="ru-RU" sz="28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. рублей</a:t>
            </a:r>
            <a:endParaRPr sz="2800" dirty="0"/>
          </a:p>
        </p:txBody>
      </p:sp>
      <p:sp>
        <p:nvSpPr>
          <p:cNvPr id="486" name="CustomShape 25"/>
          <p:cNvSpPr/>
          <p:nvPr/>
        </p:nvSpPr>
        <p:spPr>
          <a:xfrm>
            <a:off x="4374037" y="5633640"/>
            <a:ext cx="3718983" cy="1582920"/>
          </a:xfrm>
          <a:prstGeom prst="ellipse">
            <a:avLst/>
          </a:prstGeom>
          <a:gradFill>
            <a:gsLst>
              <a:gs pos="0">
                <a:schemeClr val="accent1">
                  <a:tint val="96000"/>
                  <a:lumMod val="104000"/>
                </a:schemeClr>
              </a:gs>
              <a:gs pos="100000">
                <a:schemeClr val="accent1">
                  <a:shade val="98000"/>
                  <a:lumMod val="94000"/>
                </a:schemeClr>
              </a:gs>
            </a:gsLst>
            <a:lin ang="540000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10080" tIns="10080" rIns="10080" bIns="10080" anchor="ctr"/>
          <a:lstStyle/>
          <a:p>
            <a:pPr algn="ctr">
              <a:lnSpc>
                <a:spcPct val="90000"/>
              </a:lnSpc>
            </a:pP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Защита населения и  территории от  чрезвычайных </a:t>
            </a:r>
            <a:r>
              <a:rPr lang="ru-RU" sz="16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ситуаций,обеспечения</a:t>
            </a: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пожарной безопасности и безопасности людей на водных объектах </a:t>
            </a:r>
            <a:r>
              <a:rPr lang="ru-RU" sz="16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19,5 </a:t>
            </a: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тыс. рублей –</a:t>
            </a:r>
            <a:r>
              <a:rPr lang="ru-RU" sz="16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0,1 </a:t>
            </a: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%</a:t>
            </a:r>
            <a:endParaRPr dirty="0"/>
          </a:p>
        </p:txBody>
      </p:sp>
      <p:sp>
        <p:nvSpPr>
          <p:cNvPr id="475" name="CustomShape 14"/>
          <p:cNvSpPr/>
          <p:nvPr/>
        </p:nvSpPr>
        <p:spPr>
          <a:xfrm>
            <a:off x="556182" y="5387153"/>
            <a:ext cx="3723342" cy="1470847"/>
          </a:xfrm>
          <a:prstGeom prst="ellipse">
            <a:avLst/>
          </a:prstGeom>
          <a:gradFill>
            <a:gsLst>
              <a:gs pos="0">
                <a:schemeClr val="accent1">
                  <a:tint val="96000"/>
                  <a:lumMod val="104000"/>
                </a:schemeClr>
              </a:gs>
              <a:gs pos="100000">
                <a:schemeClr val="accent1">
                  <a:shade val="98000"/>
                  <a:lumMod val="94000"/>
                </a:schemeClr>
              </a:gs>
            </a:gsLst>
            <a:lin ang="540000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10080" tIns="10080" rIns="10080" bIns="10080" anchor="ctr"/>
          <a:lstStyle/>
          <a:p>
            <a:pPr algn="ctr">
              <a:lnSpc>
                <a:spcPct val="90000"/>
              </a:lnSpc>
            </a:pP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Управление муниципальными финансами и создание условий для эффективного управления муниципальными финансами </a:t>
            </a:r>
            <a:r>
              <a:rPr lang="ru-RU" sz="16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14647,2 </a:t>
            </a: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тыс. рублей </a:t>
            </a:r>
            <a:r>
              <a:rPr lang="ru-RU" sz="16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–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DejaVu Sans"/>
              </a:rPr>
              <a:t>35,3</a:t>
            </a:r>
            <a:r>
              <a:rPr lang="ru-RU" sz="16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%)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CustomShape 1"/>
          <p:cNvSpPr/>
          <p:nvPr/>
        </p:nvSpPr>
        <p:spPr>
          <a:xfrm>
            <a:off x="0" y="0"/>
            <a:ext cx="9136800" cy="647280"/>
          </a:xfrm>
          <a:prstGeom prst="rect">
            <a:avLst/>
          </a:prstGeom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Times New Roman"/>
                <a:ea typeface="DejaVu Sans"/>
              </a:rPr>
              <a:t>Администрация Покровского сельского поселения Неклиновского района</a:t>
            </a:r>
            <a:endParaRPr/>
          </a:p>
        </p:txBody>
      </p:sp>
      <p:sp>
        <p:nvSpPr>
          <p:cNvPr id="488" name="CustomShape 2"/>
          <p:cNvSpPr/>
          <p:nvPr/>
        </p:nvSpPr>
        <p:spPr>
          <a:xfrm>
            <a:off x="179640" y="836640"/>
            <a:ext cx="8489880" cy="90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Times New Roman"/>
                <a:ea typeface="DejaVu Sans"/>
              </a:rPr>
              <a:t>Расходы бюджета Покровского сельского поселения Неклиновского района, формируемые в рамках муниципальных программ Покровского сельского поселения Неклиновского района, и непрограммные расходы</a:t>
            </a:r>
            <a:endParaRPr/>
          </a:p>
        </p:txBody>
      </p:sp>
      <p:sp>
        <p:nvSpPr>
          <p:cNvPr id="489" name="CustomShape 3"/>
          <p:cNvSpPr/>
          <p:nvPr/>
        </p:nvSpPr>
        <p:spPr>
          <a:xfrm>
            <a:off x="104400" y="1978560"/>
            <a:ext cx="2212560" cy="2297160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sz="24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33438,1 </a:t>
            </a:r>
            <a:r>
              <a:rPr lang="ru-RU" sz="24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тыс. рублей</a:t>
            </a:r>
            <a:endParaRPr dirty="0"/>
          </a:p>
        </p:txBody>
      </p:sp>
      <p:sp>
        <p:nvSpPr>
          <p:cNvPr id="490" name="CustomShape 4"/>
          <p:cNvSpPr/>
          <p:nvPr/>
        </p:nvSpPr>
        <p:spPr>
          <a:xfrm>
            <a:off x="1297440" y="3315960"/>
            <a:ext cx="1557720" cy="1391400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sz="24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2043,1 </a:t>
            </a:r>
            <a:r>
              <a:rPr lang="ru-RU" sz="24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тыс. рублей</a:t>
            </a:r>
            <a:endParaRPr dirty="0"/>
          </a:p>
        </p:txBody>
      </p:sp>
      <p:sp>
        <p:nvSpPr>
          <p:cNvPr id="491" name="CustomShape 5"/>
          <p:cNvSpPr/>
          <p:nvPr/>
        </p:nvSpPr>
        <p:spPr>
          <a:xfrm>
            <a:off x="3318120" y="1989000"/>
            <a:ext cx="2212560" cy="2297160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sz="24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34383,2 </a:t>
            </a:r>
            <a:r>
              <a:rPr lang="ru-RU" sz="24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тыс. рублей</a:t>
            </a:r>
            <a:endParaRPr dirty="0"/>
          </a:p>
        </p:txBody>
      </p:sp>
      <p:sp>
        <p:nvSpPr>
          <p:cNvPr id="492" name="CustomShape 6"/>
          <p:cNvSpPr/>
          <p:nvPr/>
        </p:nvSpPr>
        <p:spPr>
          <a:xfrm>
            <a:off x="4465800" y="3289320"/>
            <a:ext cx="1557720" cy="1391400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dirty="0" smtClean="0"/>
              <a:t>2110,8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24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тыс. рублей</a:t>
            </a:r>
            <a:endParaRPr dirty="0"/>
          </a:p>
        </p:txBody>
      </p:sp>
      <p:sp>
        <p:nvSpPr>
          <p:cNvPr id="493" name="CustomShape 7"/>
          <p:cNvSpPr/>
          <p:nvPr/>
        </p:nvSpPr>
        <p:spPr>
          <a:xfrm>
            <a:off x="6165000" y="1936440"/>
            <a:ext cx="2212560" cy="2297160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dirty="0" smtClean="0"/>
              <a:t>34118,7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24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тыс.рублей</a:t>
            </a:r>
            <a:endParaRPr dirty="0"/>
          </a:p>
        </p:txBody>
      </p:sp>
      <p:sp>
        <p:nvSpPr>
          <p:cNvPr id="494" name="CustomShape 8"/>
          <p:cNvSpPr/>
          <p:nvPr/>
        </p:nvSpPr>
        <p:spPr>
          <a:xfrm>
            <a:off x="7357680" y="3274200"/>
            <a:ext cx="1557720" cy="1391400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sz="24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4213,5 </a:t>
            </a:r>
            <a:r>
              <a:rPr lang="ru-RU" sz="24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тыс. рублей</a:t>
            </a:r>
            <a:endParaRPr dirty="0"/>
          </a:p>
        </p:txBody>
      </p:sp>
      <p:sp>
        <p:nvSpPr>
          <p:cNvPr id="495" name="CustomShape 9"/>
          <p:cNvSpPr/>
          <p:nvPr/>
        </p:nvSpPr>
        <p:spPr>
          <a:xfrm>
            <a:off x="1002960" y="5254560"/>
            <a:ext cx="598320" cy="395280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96" name="CustomShape 10"/>
          <p:cNvSpPr/>
          <p:nvPr/>
        </p:nvSpPr>
        <p:spPr>
          <a:xfrm>
            <a:off x="1087200" y="5302080"/>
            <a:ext cx="342000" cy="30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7" name="CustomShape 11"/>
          <p:cNvSpPr/>
          <p:nvPr/>
        </p:nvSpPr>
        <p:spPr>
          <a:xfrm>
            <a:off x="1619640" y="5212080"/>
            <a:ext cx="7049520" cy="57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strike="noStrike">
                <a:solidFill>
                  <a:srgbClr val="000000"/>
                </a:solidFill>
                <a:latin typeface="Times New Roman"/>
                <a:ea typeface="DejaVu Sans"/>
              </a:rPr>
              <a:t>- расходы бюджета, формируемые в рамках муниципальных программ Покровского сельского поселения Неклиновского района</a:t>
            </a:r>
            <a:endParaRPr/>
          </a:p>
        </p:txBody>
      </p:sp>
      <p:sp>
        <p:nvSpPr>
          <p:cNvPr id="498" name="CustomShape 12"/>
          <p:cNvSpPr/>
          <p:nvPr/>
        </p:nvSpPr>
        <p:spPr>
          <a:xfrm>
            <a:off x="975240" y="6093360"/>
            <a:ext cx="598320" cy="395280"/>
          </a:xfrm>
          <a:prstGeom prst="ellipse">
            <a:avLst/>
          </a:prstGeom>
          <a:solidFill>
            <a:srgbClr val="00B0F0"/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99" name="CustomShape 13"/>
          <p:cNvSpPr/>
          <p:nvPr/>
        </p:nvSpPr>
        <p:spPr>
          <a:xfrm>
            <a:off x="1688400" y="6067800"/>
            <a:ext cx="6185520" cy="326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strike="noStrike">
                <a:solidFill>
                  <a:srgbClr val="000000"/>
                </a:solidFill>
                <a:latin typeface="Times New Roman"/>
                <a:ea typeface="DejaVu Sans"/>
              </a:rPr>
              <a:t>- непрограммные расходы</a:t>
            </a:r>
            <a:endParaRPr/>
          </a:p>
        </p:txBody>
      </p:sp>
      <p:sp>
        <p:nvSpPr>
          <p:cNvPr id="500" name="CustomShape 14"/>
          <p:cNvSpPr/>
          <p:nvPr/>
        </p:nvSpPr>
        <p:spPr>
          <a:xfrm>
            <a:off x="1071360" y="4857840"/>
            <a:ext cx="1421640" cy="35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trike="noStrike" dirty="0" smtClean="0">
                <a:solidFill>
                  <a:srgbClr val="000000"/>
                </a:solidFill>
                <a:latin typeface="Century Gothic"/>
                <a:ea typeface="DejaVu Sans"/>
              </a:rPr>
              <a:t>2024 </a:t>
            </a:r>
            <a:r>
              <a:rPr lang="ru-RU" strike="noStrike" dirty="0">
                <a:solidFill>
                  <a:srgbClr val="000000"/>
                </a:solidFill>
                <a:latin typeface="Century Gothic"/>
                <a:ea typeface="DejaVu Sans"/>
              </a:rPr>
              <a:t>год</a:t>
            </a:r>
            <a:endParaRPr dirty="0"/>
          </a:p>
        </p:txBody>
      </p:sp>
      <p:sp>
        <p:nvSpPr>
          <p:cNvPr id="501" name="CustomShape 15"/>
          <p:cNvSpPr/>
          <p:nvPr/>
        </p:nvSpPr>
        <p:spPr>
          <a:xfrm>
            <a:off x="4143240" y="4857840"/>
            <a:ext cx="1421640" cy="35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trike="noStrike" dirty="0" smtClean="0">
                <a:solidFill>
                  <a:srgbClr val="000000"/>
                </a:solidFill>
                <a:latin typeface="Century Gothic"/>
                <a:ea typeface="DejaVu Sans"/>
              </a:rPr>
              <a:t>2025 </a:t>
            </a:r>
            <a:r>
              <a:rPr lang="ru-RU" strike="noStrike" dirty="0">
                <a:solidFill>
                  <a:srgbClr val="000000"/>
                </a:solidFill>
                <a:latin typeface="Century Gothic"/>
                <a:ea typeface="DejaVu Sans"/>
              </a:rPr>
              <a:t>год</a:t>
            </a:r>
            <a:endParaRPr dirty="0"/>
          </a:p>
        </p:txBody>
      </p:sp>
      <p:sp>
        <p:nvSpPr>
          <p:cNvPr id="502" name="CustomShape 16"/>
          <p:cNvSpPr/>
          <p:nvPr/>
        </p:nvSpPr>
        <p:spPr>
          <a:xfrm>
            <a:off x="6929280" y="4857840"/>
            <a:ext cx="1707480" cy="35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trike="noStrike" dirty="0" smtClean="0">
                <a:solidFill>
                  <a:srgbClr val="000000"/>
                </a:solidFill>
                <a:latin typeface="Century Gothic"/>
                <a:ea typeface="DejaVu Sans"/>
              </a:rPr>
              <a:t>2026 </a:t>
            </a:r>
            <a:r>
              <a:rPr lang="ru-RU" strike="noStrike" dirty="0">
                <a:solidFill>
                  <a:srgbClr val="000000"/>
                </a:solidFill>
                <a:latin typeface="Century Gothic"/>
                <a:ea typeface="DejaVu Sans"/>
              </a:rPr>
              <a:t>год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CustomShape 1"/>
          <p:cNvSpPr/>
          <p:nvPr/>
        </p:nvSpPr>
        <p:spPr>
          <a:xfrm>
            <a:off x="655782" y="581892"/>
            <a:ext cx="7869382" cy="18749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Объем межбюджетных трансфертов, передаваемые в бюджет Неклиновского района из бюджета Покровского сельского поселения на осуществление части полномочий по решению вопросов местного значения в соответствии с заключенными соглашениями на </a:t>
            </a:r>
            <a:r>
              <a:rPr lang="ru-RU" sz="2400" strike="noStrike" dirty="0" smtClean="0">
                <a:solidFill>
                  <a:srgbClr val="1581AA"/>
                </a:solidFill>
                <a:latin typeface="Times New Roman"/>
                <a:ea typeface="DejaVu Sans"/>
              </a:rPr>
              <a:t>2024 </a:t>
            </a:r>
            <a:r>
              <a:rPr lang="ru-RU" sz="24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год</a:t>
            </a:r>
            <a:endParaRPr dirty="0"/>
          </a:p>
        </p:txBody>
      </p:sp>
      <p:sp>
        <p:nvSpPr>
          <p:cNvPr id="504" name="CustomShape 2"/>
          <p:cNvSpPr/>
          <p:nvPr/>
        </p:nvSpPr>
        <p:spPr>
          <a:xfrm>
            <a:off x="858982" y="2549236"/>
            <a:ext cx="7472218" cy="34451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ВСЕГО-308,9тыс.рублей: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trike="noStrike" dirty="0">
                <a:solidFill>
                  <a:srgbClr val="404040"/>
                </a:solidFill>
                <a:latin typeface="Times New Roman"/>
                <a:ea typeface="DejaVu Sans"/>
              </a:rPr>
              <a:t>Частичная передача полномочий по утверждению в областных структурах лимитов потребления топливно-энергетических ресурсов и уличного освещения </a:t>
            </a:r>
            <a:r>
              <a:rPr lang="ru-RU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-18,1 </a:t>
            </a:r>
            <a:r>
              <a:rPr lang="ru-RU" strike="noStrike" dirty="0">
                <a:solidFill>
                  <a:srgbClr val="404040"/>
                </a:solidFill>
                <a:latin typeface="Times New Roman"/>
                <a:ea typeface="DejaVu Sans"/>
              </a:rPr>
              <a:t>тыс. рублей</a:t>
            </a:r>
            <a:r>
              <a:rPr lang="ru-RU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.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Полномочия на исполнение внешнего финансового </a:t>
            </a:r>
            <a:r>
              <a:rPr lang="ru-RU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контроля-151,8 </a:t>
            </a:r>
            <a:r>
              <a:rPr lang="ru-RU" strike="noStrike" dirty="0">
                <a:solidFill>
                  <a:srgbClr val="404040"/>
                </a:solidFill>
                <a:latin typeface="Times New Roman"/>
                <a:ea typeface="DejaVu Sans"/>
              </a:rPr>
              <a:t>тыс. рублей.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полномочий по осуществлению муниципального финансового </a:t>
            </a:r>
            <a:r>
              <a:rPr lang="ru-RU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контроля-139,0 </a:t>
            </a:r>
            <a:r>
              <a:rPr lang="ru-RU" strike="noStrike" dirty="0">
                <a:solidFill>
                  <a:srgbClr val="404040"/>
                </a:solidFill>
                <a:latin typeface="Times New Roman"/>
                <a:ea typeface="DejaVu Sans"/>
              </a:rPr>
              <a:t>тыс. рублей</a:t>
            </a:r>
            <a:r>
              <a:rPr lang="ru-RU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.</a:t>
            </a:r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CustomShape 1"/>
          <p:cNvSpPr/>
          <p:nvPr/>
        </p:nvSpPr>
        <p:spPr>
          <a:xfrm>
            <a:off x="1945080" y="624240"/>
            <a:ext cx="6581880" cy="127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strike="noStrike">
                <a:solidFill>
                  <a:srgbClr val="1581AA"/>
                </a:solidFill>
                <a:latin typeface="Century Gothic"/>
                <a:ea typeface="DejaVu Sans"/>
              </a:rPr>
              <a:t>КОНТАКТНАЯ ИНФОРМАЦИЯ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600" strike="noStrike">
                <a:solidFill>
                  <a:srgbClr val="1581AA"/>
                </a:solidFill>
                <a:latin typeface="Century Gothic"/>
                <a:ea typeface="DejaVu Sans"/>
              </a:rPr>
              <a:t> И ОБРАТНАЯ СВЯЗЬ</a:t>
            </a:r>
            <a:endParaRPr/>
          </a:p>
        </p:txBody>
      </p:sp>
      <p:sp>
        <p:nvSpPr>
          <p:cNvPr id="506" name="CustomShape 2"/>
          <p:cNvSpPr/>
          <p:nvPr/>
        </p:nvSpPr>
        <p:spPr>
          <a:xfrm>
            <a:off x="1942560" y="2133720"/>
            <a:ext cx="6798960" cy="377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800" i="1" strike="noStrike">
                <a:solidFill>
                  <a:srgbClr val="404040"/>
                </a:solidFill>
                <a:latin typeface="Times New Roman"/>
                <a:ea typeface="DejaVu Sans"/>
              </a:rPr>
              <a:t>Информация подготовлена финансовым отделом администрации Покровского сельского поселения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800" strike="noStrike">
                <a:solidFill>
                  <a:srgbClr val="404040"/>
                </a:solidFill>
                <a:latin typeface="Times New Roman"/>
                <a:ea typeface="DejaVu Sans"/>
              </a:rPr>
              <a:t>Наш адрес:346830,с.Покровское ,ул.Урицкого,д.15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800" strike="noStrike">
                <a:solidFill>
                  <a:srgbClr val="404040"/>
                </a:solidFill>
                <a:latin typeface="Times New Roman"/>
                <a:ea typeface="DejaVu Sans"/>
              </a:rPr>
              <a:t>Телефон: (863)472-05-77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800" strike="noStrike">
                <a:solidFill>
                  <a:srgbClr val="404040"/>
                </a:solidFill>
                <a:latin typeface="Times New Roman"/>
                <a:ea typeface="DejaVu Sans"/>
              </a:rPr>
              <a:t>Адрес электронной почты:sp26276@donpac.ru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CustomShape 1"/>
          <p:cNvSpPr/>
          <p:nvPr/>
        </p:nvSpPr>
        <p:spPr>
          <a:xfrm>
            <a:off x="1043640" y="498764"/>
            <a:ext cx="7841520" cy="10179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Уважаемые жители Покровского сельского поселения</a:t>
            </a:r>
            <a:endParaRPr dirty="0"/>
          </a:p>
        </p:txBody>
      </p:sp>
      <p:sp>
        <p:nvSpPr>
          <p:cNvPr id="380" name="CustomShape 2"/>
          <p:cNvSpPr/>
          <p:nvPr/>
        </p:nvSpPr>
        <p:spPr>
          <a:xfrm>
            <a:off x="1371600" y="1976582"/>
            <a:ext cx="6850800" cy="40455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Эффективное, ответственное и прозрачное управление финансами является базовым условием достижения стратегических целей социально-экономического развития Покровского сельского поселения</a:t>
            </a:r>
            <a:r>
              <a:rPr lang="ru-RU" i="1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.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«Бюджет для граждан» познакомит Вас с положениями основного финансового документа Покровского сельского поселения на </a:t>
            </a:r>
            <a:r>
              <a:rPr lang="ru-RU" i="1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2024 </a:t>
            </a: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год и на плановый период </a:t>
            </a:r>
            <a:r>
              <a:rPr lang="ru-RU" i="1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2025 </a:t>
            </a: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и </a:t>
            </a:r>
            <a:r>
              <a:rPr lang="ru-RU" i="1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2026 </a:t>
            </a: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годов.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Представленная информация предназначена для широкого круга пользователей и будет интересна и полезна всем категориям населения.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С уважением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Глава Покровского 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сельского поселения                               А.Ф. </a:t>
            </a:r>
            <a:r>
              <a:rPr lang="ru-RU" i="1" strike="noStrike" dirty="0" err="1">
                <a:solidFill>
                  <a:srgbClr val="404040"/>
                </a:solidFill>
                <a:latin typeface="Times New Roman"/>
                <a:ea typeface="DejaVu Sans"/>
              </a:rPr>
              <a:t>Кривошапко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CustomShape 1"/>
          <p:cNvSpPr/>
          <p:nvPr/>
        </p:nvSpPr>
        <p:spPr>
          <a:xfrm>
            <a:off x="0" y="742680"/>
            <a:ext cx="9136800" cy="1941480"/>
          </a:xfrm>
          <a:prstGeom prst="rect">
            <a:avLst/>
          </a:prstGeom>
          <a:gradFill>
            <a:gsLst>
              <a:gs pos="0">
                <a:schemeClr val="accent5">
                  <a:tint val="96000"/>
                  <a:lumMod val="104000"/>
                </a:schemeClr>
              </a:gs>
              <a:gs pos="100000">
                <a:schemeClr val="accent5">
                  <a:shade val="98000"/>
                  <a:lumMod val="94000"/>
                </a:schemeClr>
              </a:gs>
            </a:gsLst>
            <a:lin ang="540000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106560" tIns="106560" rIns="106560" bIns="106560" anchor="ctr"/>
          <a:lstStyle/>
          <a:p>
            <a:pPr algn="ctr">
              <a:lnSpc>
                <a:spcPct val="90000"/>
              </a:lnSpc>
            </a:pPr>
            <a:r>
              <a:rPr lang="ru-RU" sz="28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Основа формирования  бюджета 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28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Покровского сельского поселения </a:t>
            </a:r>
            <a:r>
              <a:rPr lang="ru-RU" sz="2800" strike="noStrike" dirty="0" err="1">
                <a:solidFill>
                  <a:srgbClr val="000000"/>
                </a:solidFill>
                <a:latin typeface="Times New Roman"/>
                <a:ea typeface="DejaVu Sans"/>
              </a:rPr>
              <a:t>Неклиновского</a:t>
            </a:r>
            <a:r>
              <a:rPr lang="ru-RU" sz="28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района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28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8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2024 </a:t>
            </a:r>
            <a:r>
              <a:rPr lang="ru-RU" sz="28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год и на плановый период </a:t>
            </a:r>
            <a:r>
              <a:rPr lang="ru-RU" sz="28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2025 и 2026годов</a:t>
            </a:r>
            <a:endParaRPr dirty="0"/>
          </a:p>
        </p:txBody>
      </p:sp>
      <p:sp>
        <p:nvSpPr>
          <p:cNvPr id="384" name="CustomShape 2"/>
          <p:cNvSpPr/>
          <p:nvPr/>
        </p:nvSpPr>
        <p:spPr>
          <a:xfrm>
            <a:off x="3240" y="2522160"/>
            <a:ext cx="709200" cy="3900960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  <a:lumMod val="40000"/>
                  <a:lumOff val="6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0"/>
          </a:gradFill>
          <a:ln>
            <a:solidFill>
              <a:schemeClr val="accent5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</p:sp>
      <p:sp>
        <p:nvSpPr>
          <p:cNvPr id="385" name="CustomShape 3"/>
          <p:cNvSpPr/>
          <p:nvPr/>
        </p:nvSpPr>
        <p:spPr>
          <a:xfrm>
            <a:off x="721080" y="2522160"/>
            <a:ext cx="2858760" cy="3931560"/>
          </a:xfrm>
          <a:prstGeom prst="rect">
            <a:avLst/>
          </a:prstGeom>
          <a:gradFill>
            <a:gsLst>
              <a:gs pos="0">
                <a:schemeClr val="tx2">
                  <a:tint val="50000"/>
                  <a:satMod val="300000"/>
                  <a:lumMod val="40000"/>
                  <a:lumOff val="6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0"/>
          </a:gradFill>
          <a:ln>
            <a:solidFill>
              <a:schemeClr val="accent5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76320" tIns="76320" rIns="76320" bIns="76320" anchor="ctr"/>
          <a:lstStyle/>
          <a:p>
            <a:pPr algn="ctr">
              <a:lnSpc>
                <a:spcPct val="90000"/>
              </a:lnSpc>
            </a:pPr>
            <a:r>
              <a:rPr lang="ru-RU" sz="20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Основные направления бюджетной и налоговой политики  Покровского сельского поселения  </a:t>
            </a:r>
            <a:endParaRPr dirty="0"/>
          </a:p>
          <a:p>
            <a:pPr algn="ctr">
              <a:lnSpc>
                <a:spcPct val="90000"/>
              </a:lnSpc>
            </a:pPr>
            <a:r>
              <a:rPr lang="ru-RU" sz="20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на </a:t>
            </a:r>
            <a:r>
              <a:rPr lang="ru-RU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2024 </a:t>
            </a:r>
            <a:r>
              <a:rPr lang="ru-RU" sz="20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– </a:t>
            </a:r>
            <a:r>
              <a:rPr lang="ru-RU" sz="2000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2026 </a:t>
            </a:r>
            <a:r>
              <a:rPr lang="ru-RU" sz="20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годы</a:t>
            </a:r>
            <a:endParaRPr dirty="0"/>
          </a:p>
        </p:txBody>
      </p:sp>
      <p:sp>
        <p:nvSpPr>
          <p:cNvPr id="386" name="CustomShape 4"/>
          <p:cNvSpPr/>
          <p:nvPr/>
        </p:nvSpPr>
        <p:spPr>
          <a:xfrm>
            <a:off x="3564000" y="2565000"/>
            <a:ext cx="2987280" cy="3931560"/>
          </a:xfrm>
          <a:prstGeom prst="rect">
            <a:avLst/>
          </a:prstGeom>
          <a:gradFill>
            <a:gsLst>
              <a:gs pos="0">
                <a:schemeClr val="tx2">
                  <a:tint val="50000"/>
                  <a:satMod val="300000"/>
                  <a:lumMod val="40000"/>
                  <a:lumOff val="6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0"/>
          </a:gradFill>
          <a:ln>
            <a:solidFill>
              <a:schemeClr val="accent5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68760" tIns="68760" rIns="68760" bIns="68760" anchor="ctr"/>
          <a:lstStyle/>
          <a:p>
            <a:pPr algn="ctr">
              <a:lnSpc>
                <a:spcPct val="90000"/>
              </a:lnSpc>
            </a:pPr>
            <a:r>
              <a:rPr lang="ru-RU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Прогноз социально </a:t>
            </a: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– </a:t>
            </a:r>
            <a:r>
              <a:rPr lang="ru-RU" sz="20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экономического</a:t>
            </a:r>
            <a:r>
              <a:rPr lang="ru-RU" sz="1600" strike="noStrike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trike="noStrike" dirty="0">
                <a:solidFill>
                  <a:srgbClr val="000000"/>
                </a:solidFill>
                <a:latin typeface="Times New Roman"/>
                <a:ea typeface="DejaVu Sans"/>
              </a:rPr>
              <a:t>развития Покровского сельского поселения  Неклиновского района на </a:t>
            </a:r>
            <a:r>
              <a:rPr lang="ru-RU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2024 </a:t>
            </a:r>
            <a:r>
              <a:rPr lang="ru-RU" strike="noStrike" dirty="0">
                <a:solidFill>
                  <a:srgbClr val="000000"/>
                </a:solidFill>
                <a:latin typeface="Times New Roman"/>
                <a:ea typeface="DejaVu Sans"/>
              </a:rPr>
              <a:t>– </a:t>
            </a:r>
            <a:r>
              <a:rPr lang="ru-RU" strike="noStrike" dirty="0" smtClean="0">
                <a:solidFill>
                  <a:srgbClr val="000000"/>
                </a:solidFill>
                <a:latin typeface="Times New Roman"/>
                <a:ea typeface="DejaVu Sans"/>
              </a:rPr>
              <a:t>2026 </a:t>
            </a:r>
            <a:r>
              <a:rPr lang="ru-RU" strike="noStrike" dirty="0">
                <a:solidFill>
                  <a:srgbClr val="000000"/>
                </a:solidFill>
                <a:latin typeface="Times New Roman"/>
                <a:ea typeface="DejaVu Sans"/>
              </a:rPr>
              <a:t>годы </a:t>
            </a:r>
            <a:endParaRPr dirty="0"/>
          </a:p>
        </p:txBody>
      </p:sp>
      <p:sp>
        <p:nvSpPr>
          <p:cNvPr id="387" name="CustomShape 5"/>
          <p:cNvSpPr/>
          <p:nvPr/>
        </p:nvSpPr>
        <p:spPr>
          <a:xfrm>
            <a:off x="6581160" y="2537280"/>
            <a:ext cx="2551320" cy="3900960"/>
          </a:xfrm>
          <a:prstGeom prst="rect">
            <a:avLst/>
          </a:prstGeom>
          <a:gradFill>
            <a:gsLst>
              <a:gs pos="0">
                <a:schemeClr val="tx2">
                  <a:tint val="50000"/>
                  <a:satMod val="300000"/>
                  <a:lumMod val="40000"/>
                  <a:lumOff val="6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0"/>
          </a:gradFill>
          <a:ln>
            <a:solidFill>
              <a:schemeClr val="accent5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68760" tIns="68760" rIns="68760" bIns="68760" anchor="ctr"/>
          <a:lstStyle/>
          <a:p>
            <a:pPr algn="ctr">
              <a:lnSpc>
                <a:spcPct val="90000"/>
              </a:lnSpc>
            </a:pPr>
            <a:r>
              <a:rPr lang="ru-RU" strike="noStrike">
                <a:solidFill>
                  <a:srgbClr val="000000"/>
                </a:solidFill>
                <a:latin typeface="Times New Roman"/>
                <a:ea typeface="DejaVu Sans"/>
              </a:rPr>
              <a:t>Муниципальные программы Покровского сельского поселения Неклиновского района</a:t>
            </a:r>
            <a:endParaRPr/>
          </a:p>
        </p:txBody>
      </p:sp>
      <p:sp>
        <p:nvSpPr>
          <p:cNvPr id="388" name="CustomShape 6"/>
          <p:cNvSpPr/>
          <p:nvPr/>
        </p:nvSpPr>
        <p:spPr>
          <a:xfrm>
            <a:off x="0" y="6445800"/>
            <a:ext cx="9136800" cy="426960"/>
          </a:xfrm>
          <a:prstGeom prst="rect">
            <a:avLst/>
          </a:prstGeom>
          <a:gradFill>
            <a:gsLst>
              <a:gs pos="0">
                <a:schemeClr val="accent5">
                  <a:tint val="96000"/>
                  <a:lumMod val="104000"/>
                </a:schemeClr>
              </a:gs>
              <a:gs pos="100000">
                <a:schemeClr val="accent5">
                  <a:shade val="98000"/>
                  <a:lumMod val="94000"/>
                </a:schemeClr>
              </a:gs>
            </a:gsLst>
            <a:lin ang="540000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</p:sp>
      <p:sp>
        <p:nvSpPr>
          <p:cNvPr id="389" name="CustomShape 7"/>
          <p:cNvSpPr/>
          <p:nvPr/>
        </p:nvSpPr>
        <p:spPr>
          <a:xfrm>
            <a:off x="0" y="0"/>
            <a:ext cx="9161280" cy="647280"/>
          </a:xfrm>
          <a:prstGeom prst="rect">
            <a:avLst/>
          </a:prstGeom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Times New Roman"/>
                <a:ea typeface="DejaVu Sans"/>
              </a:rPr>
              <a:t>Администрация Покровского сельского поселения Неклиновского района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CustomShape 1"/>
          <p:cNvSpPr/>
          <p:nvPr/>
        </p:nvSpPr>
        <p:spPr>
          <a:xfrm>
            <a:off x="0" y="0"/>
            <a:ext cx="9136800" cy="647280"/>
          </a:xfrm>
          <a:prstGeom prst="rect">
            <a:avLst/>
          </a:prstGeom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Times New Roman"/>
                <a:ea typeface="DejaVu Sans"/>
              </a:rPr>
              <a:t>Администрация Покровского сельского поселения Неклиновского района</a:t>
            </a:r>
            <a:endParaRPr/>
          </a:p>
        </p:txBody>
      </p:sp>
      <p:sp>
        <p:nvSpPr>
          <p:cNvPr id="391" name="CustomShape 2"/>
          <p:cNvSpPr/>
          <p:nvPr/>
        </p:nvSpPr>
        <p:spPr>
          <a:xfrm>
            <a:off x="618837" y="831272"/>
            <a:ext cx="7869381" cy="8758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trike="noStrike" dirty="0">
                <a:solidFill>
                  <a:srgbClr val="0070C0"/>
                </a:solidFill>
                <a:latin typeface="Times New Roman"/>
                <a:ea typeface="DejaVu Sans"/>
              </a:rPr>
              <a:t>Бюджет Покровского сельского поселения </a:t>
            </a:r>
            <a:r>
              <a:rPr lang="ru-RU" strike="noStrike" dirty="0" err="1">
                <a:solidFill>
                  <a:srgbClr val="0070C0"/>
                </a:solidFill>
                <a:latin typeface="Times New Roman"/>
                <a:ea typeface="DejaVu Sans"/>
              </a:rPr>
              <a:t>Неклиновского</a:t>
            </a:r>
            <a:r>
              <a:rPr lang="ru-RU" strike="noStrike" dirty="0">
                <a:solidFill>
                  <a:srgbClr val="0070C0"/>
                </a:solidFill>
                <a:latin typeface="Times New Roman"/>
                <a:ea typeface="DejaVu Sans"/>
              </a:rPr>
              <a:t> района на </a:t>
            </a:r>
            <a:endParaRPr dirty="0">
              <a:solidFill>
                <a:srgbClr val="0070C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trike="noStrike" dirty="0" smtClean="0">
                <a:solidFill>
                  <a:srgbClr val="0070C0"/>
                </a:solidFill>
                <a:latin typeface="Times New Roman"/>
                <a:ea typeface="DejaVu Sans"/>
              </a:rPr>
              <a:t>2024 </a:t>
            </a:r>
            <a:r>
              <a:rPr lang="ru-RU" strike="noStrike" dirty="0">
                <a:solidFill>
                  <a:srgbClr val="0070C0"/>
                </a:solidFill>
                <a:latin typeface="Times New Roman"/>
                <a:ea typeface="DejaVu Sans"/>
              </a:rPr>
              <a:t>год и на плановый период </a:t>
            </a:r>
            <a:r>
              <a:rPr lang="ru-RU" strike="noStrike" dirty="0" smtClean="0">
                <a:solidFill>
                  <a:srgbClr val="0070C0"/>
                </a:solidFill>
                <a:latin typeface="Times New Roman"/>
                <a:ea typeface="DejaVu Sans"/>
              </a:rPr>
              <a:t>2025 </a:t>
            </a:r>
            <a:r>
              <a:rPr lang="ru-RU" strike="noStrike" dirty="0">
                <a:solidFill>
                  <a:srgbClr val="0070C0"/>
                </a:solidFill>
                <a:latin typeface="Times New Roman"/>
                <a:ea typeface="DejaVu Sans"/>
              </a:rPr>
              <a:t>и </a:t>
            </a:r>
            <a:r>
              <a:rPr lang="ru-RU" strike="noStrike" dirty="0" smtClean="0">
                <a:solidFill>
                  <a:srgbClr val="0070C0"/>
                </a:solidFill>
                <a:latin typeface="Times New Roman"/>
                <a:ea typeface="DejaVu Sans"/>
              </a:rPr>
              <a:t>2026 </a:t>
            </a:r>
            <a:r>
              <a:rPr lang="ru-RU" strike="noStrike" dirty="0">
                <a:solidFill>
                  <a:srgbClr val="0070C0"/>
                </a:solidFill>
                <a:latin typeface="Times New Roman"/>
                <a:ea typeface="DejaVu Sans"/>
              </a:rPr>
              <a:t>годов направлен на решение следующих ключевых задач: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392" name="CustomShape 3"/>
          <p:cNvSpPr/>
          <p:nvPr/>
        </p:nvSpPr>
        <p:spPr>
          <a:xfrm>
            <a:off x="895926" y="2143080"/>
            <a:ext cx="7389092" cy="36388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1700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1700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Повышение эффективности бюджетной политики, в том числе за счет роста эффективности бюджетных расходов;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1700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Повышение прозрачности и открытости бюджетного процесса;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1700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Повышение роли бюджетной политики для поддержки экономического роста;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1700" strike="noStrike" dirty="0">
                <a:solidFill>
                  <a:srgbClr val="404040"/>
                </a:solidFill>
                <a:latin typeface="Times New Roman"/>
                <a:ea typeface="DejaVu Sans"/>
              </a:rPr>
              <a:t>Разработка бюджетного прогноза Покровского сельского поселения на долгосрочный период 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CustomShape 1"/>
          <p:cNvSpPr/>
          <p:nvPr/>
        </p:nvSpPr>
        <p:spPr>
          <a:xfrm>
            <a:off x="581892" y="620639"/>
            <a:ext cx="7795492" cy="7740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11520" rIns="90000" bIns="45000"/>
          <a:lstStyle/>
          <a:p>
            <a:pPr>
              <a:lnSpc>
                <a:spcPct val="100000"/>
              </a:lnSpc>
            </a:pPr>
            <a:r>
              <a:rPr lang="ru-RU" sz="20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Основные параметры  бюджета Покровского сельского поселения </a:t>
            </a:r>
            <a:endParaRPr dirty="0"/>
          </a:p>
          <a:p>
            <a:pPr algn="ctr">
              <a:lnSpc>
                <a:spcPct val="70000"/>
              </a:lnSpc>
            </a:pPr>
            <a:r>
              <a:rPr lang="ru-RU" sz="20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Неклиновского района на </a:t>
            </a:r>
            <a:r>
              <a:rPr lang="ru-RU" sz="2000" strike="noStrike" dirty="0" smtClean="0">
                <a:solidFill>
                  <a:srgbClr val="1581AA"/>
                </a:solidFill>
                <a:latin typeface="Times New Roman"/>
                <a:ea typeface="DejaVu Sans"/>
              </a:rPr>
              <a:t>2024 </a:t>
            </a:r>
            <a:r>
              <a:rPr lang="ru-RU" sz="20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год и на плановый период </a:t>
            </a:r>
            <a:r>
              <a:rPr lang="ru-RU" sz="2000" strike="noStrike" dirty="0" smtClean="0">
                <a:solidFill>
                  <a:srgbClr val="1581AA"/>
                </a:solidFill>
                <a:latin typeface="Times New Roman"/>
                <a:ea typeface="DejaVu Sans"/>
              </a:rPr>
              <a:t>2025 </a:t>
            </a:r>
            <a:r>
              <a:rPr lang="ru-RU" sz="20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и </a:t>
            </a:r>
            <a:r>
              <a:rPr lang="ru-RU" sz="2000" strike="noStrike" dirty="0" smtClean="0">
                <a:solidFill>
                  <a:srgbClr val="1581AA"/>
                </a:solidFill>
                <a:latin typeface="Times New Roman"/>
                <a:ea typeface="DejaVu Sans"/>
              </a:rPr>
              <a:t>2026 </a:t>
            </a:r>
            <a:r>
              <a:rPr lang="ru-RU" sz="2000" strike="noStrike" dirty="0">
                <a:solidFill>
                  <a:srgbClr val="1581AA"/>
                </a:solidFill>
                <a:latin typeface="Times New Roman"/>
                <a:ea typeface="DejaVu Sans"/>
              </a:rPr>
              <a:t>годов (тыс. руб.)</a:t>
            </a:r>
            <a:endParaRPr dirty="0"/>
          </a:p>
        </p:txBody>
      </p:sp>
      <p:graphicFrame>
        <p:nvGraphicFramePr>
          <p:cNvPr id="394" name="Table 2"/>
          <p:cNvGraphicFramePr/>
          <p:nvPr>
            <p:extLst>
              <p:ext uri="{D42A27DB-BD31-4B8C-83A1-F6EECF244321}">
                <p14:modId xmlns:p14="http://schemas.microsoft.com/office/powerpoint/2010/main" val="2079205330"/>
              </p:ext>
            </p:extLst>
          </p:nvPr>
        </p:nvGraphicFramePr>
        <p:xfrm>
          <a:off x="711201" y="1508494"/>
          <a:ext cx="7666182" cy="4753358"/>
        </p:xfrm>
        <a:graphic>
          <a:graphicData uri="http://schemas.openxmlformats.org/drawingml/2006/table">
            <a:tbl>
              <a:tblPr/>
              <a:tblGrid>
                <a:gridCol w="2698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7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5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8476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Показатель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2024 </a:t>
                      </a:r>
                      <a:r>
                        <a:rPr lang="ru-RU" sz="1200" b="1" strike="noStrike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год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2025 </a:t>
                      </a:r>
                      <a:r>
                        <a:rPr lang="ru-RU" sz="1200" b="1" strike="noStrike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год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1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2026 </a:t>
                      </a:r>
                      <a:r>
                        <a:rPr lang="ru-RU" sz="1200" b="1" strike="noStrike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год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693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1" strike="noStrike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Решение собрания депутатов Покровского сельского поселения </a:t>
                      </a:r>
                      <a:r>
                        <a:rPr lang="ru-RU" sz="1200" b="1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Неклиновского</a:t>
                      </a:r>
                      <a:r>
                        <a:rPr lang="ru-RU" sz="1200" b="1" strike="noStrike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 района 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1" strike="noStrike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Решение собрания депутатов Покровского сельского поселения </a:t>
                      </a:r>
                      <a:r>
                        <a:rPr lang="ru-RU" sz="1200" b="1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Неклиновского</a:t>
                      </a:r>
                      <a:r>
                        <a:rPr lang="ru-RU" sz="1200" b="1" strike="noStrike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 района </a:t>
                      </a:r>
                      <a:endParaRPr dirty="0"/>
                    </a:p>
                    <a:p>
                      <a:pPr algn="ctr">
                        <a:lnSpc>
                          <a:spcPct val="95000"/>
                        </a:lnSpc>
                      </a:pP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Решение собрания депутатов Покровского сельского поселения Неклиновского района </a:t>
                      </a:r>
                      <a:endParaRPr/>
                    </a:p>
                    <a:p>
                      <a:pPr algn="ctr">
                        <a:lnSpc>
                          <a:spcPct val="95000"/>
                        </a:lnSpc>
                      </a:pP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866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I Доходы, всего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35481,5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36494,0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38332,2</a:t>
                      </a:r>
                      <a:endParaRPr dirty="0"/>
                    </a:p>
                    <a:p>
                      <a:pPr algn="ctr">
                        <a:lnSpc>
                          <a:spcPct val="93000"/>
                        </a:lnSpc>
                      </a:pP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439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из них: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306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Налоговые и неналоговые доходы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29282,2</a:t>
                      </a:r>
                      <a:endParaRPr dirty="0"/>
                    </a:p>
                    <a:p>
                      <a:pPr algn="ctr">
                        <a:lnSpc>
                          <a:spcPct val="93000"/>
                        </a:lnSpc>
                      </a:pP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31633,5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33957,7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998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Безвозмездные поступления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6199,3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4860,5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4374,5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35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II. Расходы, всего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35481,5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36494,0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38332,2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998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III. Дефицит(-), профицит (+)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608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IV. Источники финансирования дефицита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95" name="CustomShape 3"/>
          <p:cNvSpPr/>
          <p:nvPr/>
        </p:nvSpPr>
        <p:spPr>
          <a:xfrm>
            <a:off x="0" y="0"/>
            <a:ext cx="9136800" cy="397440"/>
          </a:xfrm>
          <a:prstGeom prst="rect">
            <a:avLst/>
          </a:prstGeom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Times New Roman"/>
                <a:ea typeface="DejaVu Sans"/>
              </a:rPr>
              <a:t>Администрация Покровского сельского поселения Неклиновского района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CustomShape 1"/>
          <p:cNvSpPr/>
          <p:nvPr/>
        </p:nvSpPr>
        <p:spPr>
          <a:xfrm>
            <a:off x="1945080" y="624240"/>
            <a:ext cx="6581880" cy="78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i="1" strike="noStrike">
                <a:solidFill>
                  <a:srgbClr val="1581AA"/>
                </a:solidFill>
                <a:latin typeface="Times New Roman"/>
                <a:ea typeface="DejaVu Sans"/>
              </a:rPr>
              <a:t>Поступающие в бюджет денежные средства являются ДОХОДАМИ БЮДЖЕТА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97" name="CustomShape 2"/>
          <p:cNvSpPr/>
          <p:nvPr/>
        </p:nvSpPr>
        <p:spPr>
          <a:xfrm>
            <a:off x="738908" y="1477818"/>
            <a:ext cx="7564583" cy="48121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000" i="1" strike="noStrike" dirty="0">
                <a:solidFill>
                  <a:srgbClr val="404040"/>
                </a:solidFill>
                <a:latin typeface="Century Gothic"/>
                <a:ea typeface="DejaVu Sans"/>
              </a:rPr>
              <a:t>НАЛОГИ- часть доходов граждан и организаций, которые они обязаны заплатить государству(например, налог на доходы физических лиц, налог на прибыль, налог на имущество физических лиц, земельный налог, транспортный налог и др.)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000" i="1" strike="noStrike" dirty="0">
                <a:solidFill>
                  <a:srgbClr val="404040"/>
                </a:solidFill>
                <a:latin typeface="Century Gothic"/>
                <a:ea typeface="DejaVu Sans"/>
              </a:rPr>
              <a:t>НЕНАЛОГОВЫЕ ДОХОДЫ-платежи в виде штрафов, санкций за нарушение законодательства, платежи за пользование имуществом государства.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000" i="1" strike="noStrike" dirty="0">
                <a:solidFill>
                  <a:srgbClr val="404040"/>
                </a:solidFill>
                <a:latin typeface="Century Gothic"/>
                <a:ea typeface="DejaVu Sans"/>
              </a:rPr>
              <a:t>БЕЗВОЗМЕЗДНЫЕ ПОСТУПЛЕНИЯ-средства, которые поступают в бюджет безвозмездно (денежные средства, поступающие из вышестоящего бюджета (например, дотация из областного бюджета),а также безвозмездные перечисления от физических и юридических лиц)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57158" y="654500"/>
            <a:ext cx="8215370" cy="774236"/>
          </a:xfrm>
        </p:spPr>
        <p:txBody>
          <a:bodyPr>
            <a:normAutofit fontScale="90000"/>
          </a:bodyPr>
          <a:lstStyle/>
          <a:p>
            <a:pPr algn="ctr" eaLnBrk="1">
              <a:lnSpc>
                <a:spcPts val="3000"/>
              </a:lnSpc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Содержимое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042625"/>
              </p:ext>
            </p:extLst>
          </p:nvPr>
        </p:nvGraphicFramePr>
        <p:xfrm>
          <a:off x="785786" y="1676400"/>
          <a:ext cx="7443814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2924104" y="2271439"/>
            <a:ext cx="745199" cy="25200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337282" y="2398284"/>
            <a:ext cx="745200" cy="32257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652120" y="2309242"/>
            <a:ext cx="745199" cy="250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915816" y="2846019"/>
            <a:ext cx="745199" cy="250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305384" y="3058014"/>
            <a:ext cx="745200" cy="250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5652120" y="2846020"/>
            <a:ext cx="745200" cy="250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" name="Прямоугольник 3"/>
          <p:cNvSpPr>
            <a:spLocks noChangeArrowheads="1"/>
          </p:cNvSpPr>
          <p:nvPr/>
        </p:nvSpPr>
        <p:spPr bwMode="auto">
          <a:xfrm>
            <a:off x="601441" y="1357298"/>
            <a:ext cx="1354500" cy="285752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1400" dirty="0">
                <a:latin typeface="Times New Roman" pitchFamily="16" charset="0"/>
                <a:cs typeface="Times New Roman" pitchFamily="16" charset="0"/>
              </a:rPr>
              <a:t>(тыс. рублей)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268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0542"/>
            <a:ext cx="8229600" cy="768193"/>
          </a:xfrm>
        </p:spPr>
        <p:txBody>
          <a:bodyPr>
            <a:normAutofit/>
          </a:bodyPr>
          <a:lstStyle/>
          <a:p>
            <a:pPr algn="ctr" eaLnBrk="1">
              <a:lnSpc>
                <a:spcPts val="25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налоговых и неналоговых  доходов 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135011"/>
              </p:ext>
            </p:extLst>
          </p:nvPr>
        </p:nvGraphicFramePr>
        <p:xfrm>
          <a:off x="849745" y="1428736"/>
          <a:ext cx="7527638" cy="4815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919084" y="1714488"/>
            <a:ext cx="1354501" cy="357190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1400" dirty="0">
                <a:latin typeface="Times New Roman" pitchFamily="16" charset="0"/>
                <a:cs typeface="Times New Roman" pitchFamily="16" charset="0"/>
              </a:rPr>
              <a:t>(тыс. рублей)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929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54500"/>
            <a:ext cx="8229600" cy="675878"/>
          </a:xfrm>
        </p:spPr>
        <p:txBody>
          <a:bodyPr>
            <a:normAutofit/>
          </a:bodyPr>
          <a:lstStyle/>
          <a:p>
            <a:pPr algn="ctr">
              <a:lnSpc>
                <a:spcPts val="2000"/>
              </a:lnSpc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232174"/>
              </p:ext>
            </p:extLst>
          </p:nvPr>
        </p:nvGraphicFramePr>
        <p:xfrm>
          <a:off x="2470950" y="1487242"/>
          <a:ext cx="5998795" cy="4811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53" y="1772816"/>
            <a:ext cx="2294940" cy="17634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77072"/>
            <a:ext cx="2376264" cy="2121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21923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16087</TotalTime>
  <Words>1048</Words>
  <Application>Microsoft Office PowerPoint</Application>
  <PresentationFormat>Экран (4:3)</PresentationFormat>
  <Paragraphs>174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Microsoft YaHei</vt:lpstr>
      <vt:lpstr>Arial</vt:lpstr>
      <vt:lpstr>Century Gothic</vt:lpstr>
      <vt:lpstr>DejaVu Sans</vt:lpstr>
      <vt:lpstr>StarSymbol</vt:lpstr>
      <vt:lpstr>Times New Roman</vt:lpstr>
      <vt:lpstr>Trebuchet MS</vt:lpstr>
      <vt:lpstr>Wingdings 3</vt:lpstr>
      <vt:lpstr>Office Theme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доходов бюджета Покровского сельского поселения Неклиновского района</vt:lpstr>
      <vt:lpstr>Динамика налоговых и неналоговых  доходов бюджета Покровского сельского поселения Неклиновского района</vt:lpstr>
      <vt:lpstr>Динамика поступления налога на доходы физических лиц в бюджет Покровского сельского поселения Неклиновского района</vt:lpstr>
      <vt:lpstr>Налоги на имущество, поступающие в бюджет Покровского сельского поселения Неклиновского района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589</cp:revision>
  <cp:lastPrinted>2013-11-22T13:20:24Z</cp:lastPrinted>
  <dcterms:created xsi:type="dcterms:W3CDTF">2013-11-19T11:15:28Z</dcterms:created>
  <dcterms:modified xsi:type="dcterms:W3CDTF">2025-01-21T08:47:52Z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19</vt:i4>
  </property>
</Properties>
</file>