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16" r:id="rId1"/>
  </p:sldMasterIdLst>
  <p:notesMasterIdLst>
    <p:notesMasterId r:id="rId15"/>
  </p:notesMasterIdLst>
  <p:sldIdLst>
    <p:sldId id="256" r:id="rId2"/>
    <p:sldId id="257" r:id="rId3"/>
    <p:sldId id="259" r:id="rId4"/>
    <p:sldId id="261" r:id="rId5"/>
    <p:sldId id="262" r:id="rId6"/>
    <p:sldId id="276" r:id="rId7"/>
    <p:sldId id="277" r:id="rId8"/>
    <p:sldId id="278" r:id="rId9"/>
    <p:sldId id="279" r:id="rId10"/>
    <p:sldId id="270" r:id="rId11"/>
    <p:sldId id="273" r:id="rId12"/>
    <p:sldId id="274" r:id="rId13"/>
    <p:sldId id="275" r:id="rId14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2273" userDrawn="1">
          <p15:clr>
            <a:srgbClr val="A4A3A4"/>
          </p15:clr>
        </p15:guide>
        <p15:guide id="3" pos="28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2" y="72"/>
      </p:cViewPr>
      <p:guideLst>
        <p:guide orient="horz" pos="2160"/>
        <p:guide orient="horz" pos="2273"/>
        <p:guide pos="28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17516169700952"/>
          <c:y val="3.2561407318378782E-2"/>
          <c:w val="0.84364744496988708"/>
          <c:h val="0.826748627256907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Pt>
            <c:idx val="1"/>
            <c:invertIfNegative val="0"/>
            <c:bubble3D val="0"/>
            <c:spPr/>
            <c:extLst>
              <c:ext xmlns:c16="http://schemas.microsoft.com/office/drawing/2014/chart" uri="{C3380CC4-5D6E-409C-BE32-E72D297353CC}">
                <c16:uniqueId val="{00000000-9DCC-4BC6-8F7C-D43B2C38FC34}"/>
              </c:ext>
            </c:extLst>
          </c:dPt>
          <c:dLbls>
            <c:dLbl>
              <c:idx val="0"/>
              <c:layout>
                <c:manualLayout>
                  <c:x val="2.3206485829059941E-2"/>
                  <c:y val="-1.249999999999995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000000"/>
                        </a:solidFill>
                      </a:rPr>
                      <a:t>20430,8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CC-4BC6-8F7C-D43B2C38FC34}"/>
                </c:ext>
              </c:extLst>
            </c:dLbl>
            <c:dLbl>
              <c:idx val="1"/>
              <c:layout>
                <c:manualLayout>
                  <c:x val="1.5470990552706614E-2"/>
                  <c:y val="-1.250000000000000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38786,6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DCC-4BC6-8F7C-D43B2C38FC34}"/>
                </c:ext>
              </c:extLst>
            </c:dLbl>
            <c:dLbl>
              <c:idx val="2"/>
              <c:layout>
                <c:manualLayout>
                  <c:x val="-1.5470990552706619E-3"/>
                  <c:y val="-1.250000000000000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39708,4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DCC-4BC6-8F7C-D43B2C38FC34}"/>
                </c:ext>
              </c:extLst>
            </c:dLbl>
            <c:dLbl>
              <c:idx val="3"/>
              <c:layout>
                <c:manualLayout>
                  <c:x val="1.3923891497436079E-2"/>
                  <c:y val="-9.37500000000007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39949,1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DCC-4BC6-8F7C-D43B2C38FC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1">
                  <c:v>2025 год</c:v>
                </c:pt>
                <c:pt idx="2">
                  <c:v>2026 год</c:v>
                </c:pt>
                <c:pt idx="3">
                  <c:v>2027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38786.6</c:v>
                </c:pt>
                <c:pt idx="2">
                  <c:v>39708.400000000001</c:v>
                </c:pt>
                <c:pt idx="3">
                  <c:v>39949.1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CC-4BC6-8F7C-D43B2C38FC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2025 год</c:v>
                </c:pt>
                <c:pt idx="2">
                  <c:v>2026 год</c:v>
                </c:pt>
                <c:pt idx="3">
                  <c:v>2027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5-9DCC-4BC6-8F7C-D43B2C38FC3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2025 год</c:v>
                </c:pt>
                <c:pt idx="2">
                  <c:v>2026 год</c:v>
                </c:pt>
                <c:pt idx="3">
                  <c:v>2027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6-9DCC-4BC6-8F7C-D43B2C38FC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2"/>
        <c:gapDepth val="242"/>
        <c:shape val="cylinder"/>
        <c:axId val="132425600"/>
        <c:axId val="132427136"/>
        <c:axId val="0"/>
      </c:bar3DChart>
      <c:catAx>
        <c:axId val="132425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ru-RU"/>
          </a:p>
        </c:txPr>
        <c:crossAx val="132427136"/>
        <c:crosses val="autoZero"/>
        <c:auto val="1"/>
        <c:lblAlgn val="ctr"/>
        <c:lblOffset val="100"/>
        <c:noMultiLvlLbl val="0"/>
      </c:catAx>
      <c:valAx>
        <c:axId val="132427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ru-RU"/>
          </a:p>
        </c:txPr>
        <c:crossAx val="132425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3894">
          <a:noFill/>
        </a:ln>
      </c:spPr>
    </c:sideWall>
    <c:backWall>
      <c:thickness val="0"/>
      <c:spPr>
        <a:noFill/>
        <a:ln w="23894">
          <a:noFill/>
        </a:ln>
      </c:spPr>
    </c:backWall>
    <c:plotArea>
      <c:layout>
        <c:manualLayout>
          <c:layoutTarget val="inner"/>
          <c:xMode val="edge"/>
          <c:yMode val="edge"/>
          <c:x val="0.1132481545001069"/>
          <c:y val="7.119526401828373E-2"/>
          <c:w val="0.9508845008782425"/>
          <c:h val="0.826616811273882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   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573-4972-927E-18ED3AE365B0}"/>
                </c:ext>
              </c:extLst>
            </c:dLbl>
            <c:dLbl>
              <c:idx val="1"/>
              <c:layout>
                <c:manualLayout>
                  <c:x val="2.2321428571428592E-3"/>
                  <c:y val="-1.17589435098501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573-4972-927E-18ED3AE365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</c:numCache>
            </c:numRef>
          </c:cat>
          <c:val>
            <c:numRef>
              <c:f>Лист1!$B$2:$B$5</c:f>
              <c:numCache>
                <c:formatCode>#,##0.00</c:formatCode>
                <c:ptCount val="4"/>
                <c:pt idx="1">
                  <c:v>33456.9</c:v>
                </c:pt>
                <c:pt idx="2">
                  <c:v>35333.9</c:v>
                </c:pt>
                <c:pt idx="3">
                  <c:v>36924.1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573-4972-927E-18ED3AE365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32437504"/>
        <c:axId val="108925696"/>
        <c:axId val="87337600"/>
      </c:bar3DChart>
      <c:catAx>
        <c:axId val="132437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8925696"/>
        <c:crosses val="autoZero"/>
        <c:auto val="1"/>
        <c:lblAlgn val="ctr"/>
        <c:lblOffset val="100"/>
        <c:noMultiLvlLbl val="0"/>
      </c:catAx>
      <c:valAx>
        <c:axId val="108925696"/>
        <c:scaling>
          <c:orientation val="minMax"/>
        </c:scaling>
        <c:delete val="0"/>
        <c:axPos val="l"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 b="0" i="0" u="none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2437504"/>
        <c:crosses val="autoZero"/>
        <c:crossBetween val="between"/>
      </c:valAx>
      <c:serAx>
        <c:axId val="87337600"/>
        <c:scaling>
          <c:orientation val="minMax"/>
        </c:scaling>
        <c:delete val="0"/>
        <c:axPos val="b"/>
        <c:majorTickMark val="out"/>
        <c:minorTickMark val="none"/>
        <c:tickLblPos val="nextTo"/>
        <c:crossAx val="108925696"/>
        <c:crosses val="autoZero"/>
      </c:serAx>
    </c:plotArea>
    <c:plotVisOnly val="1"/>
    <c:dispBlanksAs val="gap"/>
    <c:showDLblsOverMax val="0"/>
  </c:chart>
  <c:txPr>
    <a:bodyPr/>
    <a:lstStyle/>
    <a:p>
      <a:pPr>
        <a:defRPr sz="1668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137640512195671"/>
          <c:y val="0.10316980481935455"/>
          <c:w val="0.81663940620576414"/>
          <c:h val="0.8110959246160558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     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2.9043381893715412E-3"/>
                  <c:y val="-2.9706650336585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C08-444E-91CF-EBF9FB5B65D5}"/>
                </c:ext>
              </c:extLst>
            </c:dLbl>
            <c:dLbl>
              <c:idx val="1"/>
              <c:layout>
                <c:manualLayout>
                  <c:x val="2.9043381893715681E-3"/>
                  <c:y val="-2.6735985302927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C08-444E-91CF-EBF9FB5B65D5}"/>
                </c:ext>
              </c:extLst>
            </c:dLbl>
            <c:dLbl>
              <c:idx val="2"/>
              <c:layout>
                <c:manualLayout>
                  <c:x val="8.7130145681146246E-3"/>
                  <c:y val="-2.9706650336585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C08-444E-91CF-EBF9FB5B65D5}"/>
                </c:ext>
              </c:extLst>
            </c:dLbl>
            <c:dLbl>
              <c:idx val="3"/>
              <c:layout>
                <c:manualLayout>
                  <c:x val="1.4521690946857721E-3"/>
                  <c:y val="-3.5647980403902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C08-444E-91CF-EBF9FB5B65D5}"/>
                </c:ext>
              </c:extLst>
            </c:dLbl>
            <c:dLbl>
              <c:idx val="4"/>
              <c:layout>
                <c:manualLayout>
                  <c:x val="0"/>
                  <c:y val="-4.1589310471219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C08-444E-91CF-EBF9FB5B65D5}"/>
                </c:ext>
              </c:extLst>
            </c:dLbl>
            <c:dLbl>
              <c:idx val="5"/>
              <c:layout>
                <c:manualLayout>
                  <c:x val="1.0165183662800449E-2"/>
                  <c:y val="-1.4853325168292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C08-444E-91CF-EBF9FB5B65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</c:numCache>
            </c:numRef>
          </c:cat>
          <c:val>
            <c:numRef>
              <c:f>Лист1!$B$2:$B$5</c:f>
              <c:numCache>
                <c:formatCode>#,##0.00</c:formatCode>
                <c:ptCount val="4"/>
                <c:pt idx="1">
                  <c:v>15846.8</c:v>
                </c:pt>
                <c:pt idx="2">
                  <c:v>16971.900000000001</c:v>
                </c:pt>
                <c:pt idx="3">
                  <c:v>18109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C08-444E-91CF-EBF9FB5B65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0812416"/>
        <c:axId val="50813952"/>
        <c:axId val="0"/>
      </c:bar3DChart>
      <c:catAx>
        <c:axId val="50812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0813952"/>
        <c:crosses val="autoZero"/>
        <c:auto val="1"/>
        <c:lblAlgn val="ctr"/>
        <c:lblOffset val="100"/>
        <c:noMultiLvlLbl val="0"/>
      </c:catAx>
      <c:valAx>
        <c:axId val="5081395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0812416"/>
        <c:crosses val="autoZero"/>
        <c:crossBetween val="between"/>
      </c:valAx>
      <c:spPr>
        <a:noFill/>
        <a:ln w="23890">
          <a:noFill/>
        </a:ln>
      </c:spPr>
    </c:plotArea>
    <c:plotVisOnly val="1"/>
    <c:dispBlanksAs val="gap"/>
    <c:showDLblsOverMax val="0"/>
  </c:chart>
  <c:txPr>
    <a:bodyPr/>
    <a:lstStyle/>
    <a:p>
      <a:pPr>
        <a:defRPr sz="1184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ru-RU" sz="2000"/>
              <a:t>(тыс. рублей)</a:t>
            </a: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spPr>
            <a:solidFill>
              <a:srgbClr val="0000FF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1"/>
          <c:dPt>
            <c:idx val="0"/>
            <c:invertIfNegative val="1"/>
            <c:bubble3D val="0"/>
            <c:spPr>
              <a:solidFill>
                <a:srgbClr val="0000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B392-49AA-B705-582DCBE4AFA5}"/>
              </c:ext>
            </c:extLst>
          </c:dPt>
          <c:dPt>
            <c:idx val="1"/>
            <c:invertIfNegative val="1"/>
            <c:bubble3D val="0"/>
            <c:spPr>
              <a:solidFill>
                <a:srgbClr val="0000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B392-49AA-B705-582DCBE4AFA5}"/>
              </c:ext>
            </c:extLst>
          </c:dPt>
          <c:dPt>
            <c:idx val="2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5-B392-49AA-B705-582DCBE4AFA5}"/>
              </c:ext>
            </c:extLst>
          </c:dPt>
          <c:dPt>
            <c:idx val="3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7-B392-49AA-B705-582DCBE4AFA5}"/>
              </c:ext>
            </c:extLst>
          </c:dPt>
          <c:cat>
            <c:numRef>
              <c:f>Лист1!$A$2:$A$5</c:f>
              <c:numCache>
                <c:formatCode>General</c:formatCode>
                <c:ptCount val="4"/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</c:numCache>
            </c:numRef>
          </c:cat>
          <c:val>
            <c:numRef>
              <c:f>Лист1!$B$2:$B$5</c:f>
              <c:numCache>
                <c:formatCode>#,##0.00</c:formatCode>
                <c:ptCount val="4"/>
                <c:pt idx="1">
                  <c:v>12566.1</c:v>
                </c:pt>
                <c:pt idx="2">
                  <c:v>12862.6</c:v>
                </c:pt>
                <c:pt idx="3">
                  <c:v>12862.6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c14:spPr>
              </c14:invertSolidFillFmt>
            </c:ext>
            <c:ext xmlns:c16="http://schemas.microsoft.com/office/drawing/2014/chart" uri="{C3380CC4-5D6E-409C-BE32-E72D297353CC}">
              <c16:uniqueId val="{00000008-B392-49AA-B705-582DCBE4AF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33037056"/>
        <c:axId val="133042944"/>
        <c:axId val="0"/>
      </c:bar3DChart>
      <c:catAx>
        <c:axId val="133037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3042944"/>
        <c:crosses val="autoZero"/>
        <c:auto val="1"/>
        <c:lblAlgn val="ctr"/>
        <c:lblOffset val="100"/>
        <c:noMultiLvlLbl val="0"/>
      </c:catAx>
      <c:valAx>
        <c:axId val="133042944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spPr>
          <a:ln w="9525">
            <a:noFill/>
          </a:ln>
        </c:spPr>
        <c:crossAx val="1330370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0.43186</cdr:x>
      <cdr:y>0.36049</cdr:y>
    </cdr:from>
    <cdr:to>
      <cdr:x>0.59501</cdr:x>
      <cdr:y>0.59487</cdr:y>
    </cdr:to>
    <cdr:sp macro="" textlink="">
      <cdr:nvSpPr>
        <cdr:cNvPr id="5" name="Прямая со стрелкой 4"/>
        <cdr:cNvSpPr/>
      </cdr:nvSpPr>
      <cdr:spPr bwMode="auto">
        <a:xfrm xmlns:a="http://schemas.openxmlformats.org/drawingml/2006/main" flipV="1">
          <a:off x="3214710" y="1538286"/>
          <a:ext cx="1214446" cy="1000132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non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0.6334</cdr:x>
      <cdr:y>0.14286</cdr:y>
    </cdr:from>
    <cdr:to>
      <cdr:x>0.80614</cdr:x>
      <cdr:y>0.32701</cdr:y>
    </cdr:to>
    <cdr:sp macro="" textlink="">
      <cdr:nvSpPr>
        <cdr:cNvPr id="7" name="Прямая со стрелкой 6"/>
        <cdr:cNvSpPr/>
      </cdr:nvSpPr>
      <cdr:spPr bwMode="auto">
        <a:xfrm xmlns:a="http://schemas.openxmlformats.org/drawingml/2006/main" flipV="1">
          <a:off x="4714908" y="609591"/>
          <a:ext cx="1285884" cy="785818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non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0.27831</cdr:x>
      <cdr:y>0.20982</cdr:y>
    </cdr:from>
    <cdr:to>
      <cdr:x>0.39156</cdr:x>
      <cdr:y>0.29353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071688" y="895344"/>
          <a:ext cx="843012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0.45106</cdr:x>
      <cdr:y>0.37723</cdr:y>
    </cdr:from>
    <cdr:to>
      <cdr:x>0.5739</cdr:x>
      <cdr:y>0.46094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357607" y="1609724"/>
          <a:ext cx="914398" cy="3571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106,0%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0.65259</cdr:x>
      <cdr:y>0.41071</cdr:y>
    </cdr:from>
    <cdr:to>
      <cdr:x>0.77543</cdr:x>
      <cdr:y>0.47768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857759" y="1752600"/>
          <a:ext cx="914398" cy="2857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103,0 %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0.23586</cdr:x>
      <cdr:y>0.50993</cdr:y>
    </cdr:from>
    <cdr:to>
      <cdr:x>0.25939</cdr:x>
      <cdr:y>0.59161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79309" y="1930704"/>
          <a:ext cx="197462" cy="3092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endParaRPr lang="ru-RU" sz="16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0.37252</cdr:x>
      <cdr:y>0.46717</cdr:y>
    </cdr:from>
    <cdr:to>
      <cdr:x>0.55756</cdr:x>
      <cdr:y>0.55222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07855" y="1725035"/>
          <a:ext cx="1394691" cy="3140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12566,1</a:t>
          </a:r>
          <a:endParaRPr lang="ru-RU" sz="16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0.57716</cdr:x>
      <cdr:y>0.17657</cdr:y>
    </cdr:from>
    <cdr:to>
      <cdr:x>0.77016</cdr:x>
      <cdr:y>0.24705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350327" y="651990"/>
          <a:ext cx="1454715" cy="2602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12862,6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0.82123</cdr:x>
      <cdr:y>0.17657</cdr:y>
    </cdr:from>
    <cdr:to>
      <cdr:x>0.92339</cdr:x>
      <cdr:y>0.26456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189980" y="651990"/>
          <a:ext cx="770026" cy="3248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12862,613780,2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>
                <a:latin typeface="Arial"/>
              </a:rPr>
              <a:t>Для правки формата примечаний щёлкните мышью</a:t>
            </a:r>
            <a:endParaRPr/>
          </a:p>
        </p:txBody>
      </p:sp>
      <p:sp>
        <p:nvSpPr>
          <p:cNvPr id="373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>
                <a:latin typeface="Times New Roman"/>
              </a:rPr>
              <a:t>&lt;заголовок&gt;</a:t>
            </a:r>
            <a:endParaRPr/>
          </a:p>
        </p:txBody>
      </p:sp>
      <p:sp>
        <p:nvSpPr>
          <p:cNvPr id="374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>
                <a:latin typeface="Times New Roman"/>
              </a:rPr>
              <a:t>&lt;дата/время&gt;</a:t>
            </a:r>
            <a:endParaRPr/>
          </a:p>
        </p:txBody>
      </p:sp>
      <p:sp>
        <p:nvSpPr>
          <p:cNvPr id="375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>
                <a:latin typeface="Times New Roman"/>
              </a:rPr>
              <a:t>&lt;нижний колонтитул&gt;</a:t>
            </a:r>
            <a:endParaRPr/>
          </a:p>
        </p:txBody>
      </p:sp>
      <p:sp>
        <p:nvSpPr>
          <p:cNvPr id="376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C6FFF304-83C9-413F-ADF8-611EEB9E4E51}" type="slidenum">
              <a:rPr lang="ru-RU" sz="1400">
                <a:latin typeface="Times New Roman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CustomShape 1"/>
          <p:cNvSpPr/>
          <p:nvPr/>
        </p:nvSpPr>
        <p:spPr>
          <a:xfrm>
            <a:off x="3829680" y="9443520"/>
            <a:ext cx="2922480" cy="48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4B79260B-FA4D-4DD1-815F-B02BC124773E}" type="slidenum">
              <a:rPr lang="ru-RU" sz="1200" strike="noStrike">
                <a:solidFill>
                  <a:srgbClr val="000000"/>
                </a:solidFill>
                <a:latin typeface="Times New Roman"/>
                <a:ea typeface="Microsoft YaHei"/>
              </a:rPr>
              <a:t>4</a:t>
            </a:fld>
            <a:endParaRPr/>
          </a:p>
        </p:txBody>
      </p:sp>
      <p:sp>
        <p:nvSpPr>
          <p:cNvPr id="508" name="PlaceHolder 2"/>
          <p:cNvSpPr>
            <a:spLocks noGrp="1"/>
          </p:cNvSpPr>
          <p:nvPr>
            <p:ph type="body"/>
          </p:nvPr>
        </p:nvSpPr>
        <p:spPr>
          <a:xfrm>
            <a:off x="675720" y="4722480"/>
            <a:ext cx="5402520" cy="4467240"/>
          </a:xfrm>
          <a:prstGeom prst="rect">
            <a:avLst/>
          </a:prstGeom>
        </p:spPr>
        <p:txBody>
          <a:bodyPr lIns="83880" tIns="41760" rIns="83880" bIns="41760" anchor="ctr"/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PlaceHolder 1"/>
          <p:cNvSpPr>
            <a:spLocks noGrp="1"/>
          </p:cNvSpPr>
          <p:nvPr>
            <p:ph type="body"/>
          </p:nvPr>
        </p:nvSpPr>
        <p:spPr>
          <a:xfrm>
            <a:off x="676080" y="4722840"/>
            <a:ext cx="5401800" cy="4466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10" name="CustomShape 2"/>
          <p:cNvSpPr/>
          <p:nvPr/>
        </p:nvSpPr>
        <p:spPr>
          <a:xfrm>
            <a:off x="3829680" y="9443520"/>
            <a:ext cx="2922480" cy="48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18E35905-B723-40AA-B36A-92E6461AF493}" type="slidenum">
              <a:rPr lang="ru-RU" sz="1200" strike="noStrike">
                <a:solidFill>
                  <a:srgbClr val="000000"/>
                </a:solidFill>
                <a:latin typeface="+mn-lt"/>
                <a:ea typeface="+mn-ea"/>
              </a:rPr>
              <a:t>10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2BB8-7447-484E-ACA3-21BEE5119DC1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6D7F-A144-4751-BDB8-3278E53F1E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408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2BB8-7447-484E-ACA3-21BEE5119DC1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6D7F-A144-4751-BDB8-3278E53F1E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334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2BB8-7447-484E-ACA3-21BEE5119DC1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6D7F-A144-4751-BDB8-3278E53F1E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601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2BB8-7447-484E-ACA3-21BEE5119DC1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6D7F-A144-4751-BDB8-3278E53F1E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105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2BB8-7447-484E-ACA3-21BEE5119DC1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6D7F-A144-4751-BDB8-3278E53F1E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476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2BB8-7447-484E-ACA3-21BEE5119DC1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6D7F-A144-4751-BDB8-3278E53F1E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146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2BB8-7447-484E-ACA3-21BEE5119DC1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6D7F-A144-4751-BDB8-3278E53F1E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307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2BB8-7447-484E-ACA3-21BEE5119DC1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6D7F-A144-4751-BDB8-3278E53F1E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79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2BB8-7447-484E-ACA3-21BEE5119DC1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6D7F-A144-4751-BDB8-3278E53F1E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111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2BB8-7447-484E-ACA3-21BEE5119DC1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6D7F-A144-4751-BDB8-3278E53F1E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733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2BB8-7447-484E-ACA3-21BEE5119DC1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6D7F-A144-4751-BDB8-3278E53F1E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720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C2BB8-7447-484E-ACA3-21BEE5119DC1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E6D7F-A144-4751-BDB8-3278E53F1E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066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CustomShape 1"/>
          <p:cNvSpPr/>
          <p:nvPr/>
        </p:nvSpPr>
        <p:spPr>
          <a:xfrm>
            <a:off x="812800" y="1052639"/>
            <a:ext cx="7564582" cy="439681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ru-RU" sz="4800" strike="noStrike" dirty="0">
                <a:solidFill>
                  <a:srgbClr val="1581AA"/>
                </a:solidFill>
                <a:latin typeface="Times New Roman"/>
                <a:ea typeface="DejaVu Sans"/>
              </a:rPr>
              <a:t>БЮДЖЕТ ДЛЯ ГРАЖДАН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4800" strike="noStrike" dirty="0">
                <a:solidFill>
                  <a:srgbClr val="1581AA"/>
                </a:solidFill>
                <a:latin typeface="Times New Roman"/>
                <a:ea typeface="DejaVu Sans"/>
              </a:rPr>
              <a:t>Покровского сельского поселения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r>
              <a:rPr lang="ru-RU" strike="noStrike" dirty="0">
                <a:solidFill>
                  <a:srgbClr val="1581AA"/>
                </a:solidFill>
                <a:latin typeface="Century Gothic"/>
                <a:ea typeface="DejaVu Sans"/>
              </a:rPr>
              <a:t>Подготовлен на основании Решения собрания депутатов Покровского сельского поселения «О бюджете Покровского сельского поселения Неклиновского района на </a:t>
            </a:r>
            <a:r>
              <a:rPr lang="ru-RU" strike="noStrike" dirty="0" smtClean="0">
                <a:solidFill>
                  <a:srgbClr val="1581AA"/>
                </a:solidFill>
                <a:latin typeface="Century Gothic"/>
                <a:ea typeface="DejaVu Sans"/>
              </a:rPr>
              <a:t>2025 </a:t>
            </a:r>
            <a:r>
              <a:rPr lang="ru-RU" strike="noStrike" dirty="0">
                <a:solidFill>
                  <a:srgbClr val="1581AA"/>
                </a:solidFill>
                <a:latin typeface="Century Gothic"/>
                <a:ea typeface="DejaVu Sans"/>
              </a:rPr>
              <a:t>год и плановый период </a:t>
            </a:r>
            <a:r>
              <a:rPr lang="ru-RU" strike="noStrike" dirty="0" smtClean="0">
                <a:solidFill>
                  <a:srgbClr val="1581AA"/>
                </a:solidFill>
                <a:latin typeface="Century Gothic"/>
                <a:ea typeface="DejaVu Sans"/>
              </a:rPr>
              <a:t>2026 </a:t>
            </a:r>
            <a:r>
              <a:rPr lang="ru-RU" strike="noStrike" dirty="0">
                <a:solidFill>
                  <a:srgbClr val="1581AA"/>
                </a:solidFill>
                <a:latin typeface="Century Gothic"/>
                <a:ea typeface="DejaVu Sans"/>
              </a:rPr>
              <a:t>и </a:t>
            </a:r>
            <a:r>
              <a:rPr lang="ru-RU" strike="noStrike" dirty="0" smtClean="0">
                <a:solidFill>
                  <a:srgbClr val="1581AA"/>
                </a:solidFill>
                <a:latin typeface="Century Gothic"/>
                <a:ea typeface="DejaVu Sans"/>
              </a:rPr>
              <a:t>2027 </a:t>
            </a:r>
            <a:r>
              <a:rPr lang="ru-RU" strike="noStrike" dirty="0">
                <a:solidFill>
                  <a:srgbClr val="1581AA"/>
                </a:solidFill>
                <a:latin typeface="Century Gothic"/>
                <a:ea typeface="DejaVu Sans"/>
              </a:rPr>
              <a:t>годов» № </a:t>
            </a:r>
            <a:r>
              <a:rPr lang="ru-RU" dirty="0" smtClean="0">
                <a:solidFill>
                  <a:srgbClr val="1581AA"/>
                </a:solidFill>
                <a:latin typeface="Century Gothic"/>
                <a:ea typeface="DejaVu Sans"/>
              </a:rPr>
              <a:t>130</a:t>
            </a:r>
            <a:r>
              <a:rPr lang="ru-RU" strike="noStrike" dirty="0" smtClean="0">
                <a:solidFill>
                  <a:srgbClr val="1581AA"/>
                </a:solidFill>
                <a:latin typeface="Century Gothic"/>
                <a:ea typeface="DejaVu Sans"/>
              </a:rPr>
              <a:t> </a:t>
            </a:r>
            <a:r>
              <a:rPr lang="ru-RU" strike="noStrike" dirty="0">
                <a:solidFill>
                  <a:srgbClr val="1581AA"/>
                </a:solidFill>
                <a:latin typeface="Century Gothic"/>
                <a:ea typeface="DejaVu Sans"/>
              </a:rPr>
              <a:t>от </a:t>
            </a:r>
            <a:r>
              <a:rPr lang="ru-RU" strike="noStrike" dirty="0" smtClean="0">
                <a:solidFill>
                  <a:srgbClr val="1581AA"/>
                </a:solidFill>
                <a:latin typeface="Century Gothic"/>
                <a:ea typeface="DejaVu Sans"/>
              </a:rPr>
              <a:t>25.12.2024 </a:t>
            </a:r>
            <a:r>
              <a:rPr lang="ru-RU" strike="noStrike" dirty="0">
                <a:solidFill>
                  <a:srgbClr val="1581AA"/>
                </a:solidFill>
                <a:latin typeface="Century Gothic"/>
                <a:ea typeface="DejaVu Sans"/>
              </a:rPr>
              <a:t>года.</a:t>
            </a:r>
            <a:endParaRPr dirty="0"/>
          </a:p>
        </p:txBody>
      </p:sp>
      <p:sp>
        <p:nvSpPr>
          <p:cNvPr id="378" name="CustomShape 2"/>
          <p:cNvSpPr/>
          <p:nvPr/>
        </p:nvSpPr>
        <p:spPr>
          <a:xfrm>
            <a:off x="1942560" y="4777560"/>
            <a:ext cx="6593400" cy="1119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CustomShape 1"/>
          <p:cNvSpPr/>
          <p:nvPr/>
        </p:nvSpPr>
        <p:spPr>
          <a:xfrm>
            <a:off x="3145785" y="2947077"/>
            <a:ext cx="2850015" cy="1390923"/>
          </a:xfrm>
          <a:prstGeom prst="ellipse">
            <a:avLst/>
          </a:prstGeom>
          <a:gradFill>
            <a:gsLst>
              <a:gs pos="0">
                <a:schemeClr val="accent5">
                  <a:tint val="96000"/>
                  <a:lumMod val="104000"/>
                </a:schemeClr>
              </a:gs>
              <a:gs pos="100000">
                <a:schemeClr val="accent5">
                  <a:shade val="98000"/>
                  <a:lumMod val="94000"/>
                </a:schemeClr>
              </a:gs>
            </a:gsLst>
            <a:lin ang="5400000"/>
          </a:gradFill>
          <a:ln>
            <a:noFill/>
          </a:ln>
          <a:effectLst>
            <a:outerShdw blurRad="50800" dist="38100" dir="5400000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  <p:txBody>
          <a:bodyPr lIns="17640" tIns="17640" rIns="17640" bIns="17640" anchor="ctr"/>
          <a:lstStyle/>
          <a:p>
            <a:pPr algn="ctr">
              <a:lnSpc>
                <a:spcPct val="90000"/>
              </a:lnSpc>
            </a:pPr>
            <a:r>
              <a:rPr lang="ru-RU" sz="28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Всего </a:t>
            </a:r>
            <a:endParaRPr dirty="0"/>
          </a:p>
          <a:p>
            <a:pPr algn="ctr">
              <a:lnSpc>
                <a:spcPct val="90000"/>
              </a:lnSpc>
            </a:pPr>
            <a:r>
              <a:rPr lang="ru-RU" sz="2800" strike="noStrike" dirty="0" smtClean="0">
                <a:solidFill>
                  <a:srgbClr val="2E5369"/>
                </a:solidFill>
                <a:latin typeface="Times New Roman"/>
                <a:ea typeface="DejaVu Sans"/>
              </a:rPr>
              <a:t>38786,6тыс.рублей</a:t>
            </a:r>
            <a:endParaRPr dirty="0"/>
          </a:p>
        </p:txBody>
      </p:sp>
      <p:sp>
        <p:nvSpPr>
          <p:cNvPr id="438" name="CustomShape 2"/>
          <p:cNvSpPr/>
          <p:nvPr/>
        </p:nvSpPr>
        <p:spPr>
          <a:xfrm rot="11983200">
            <a:off x="5914800" y="4379040"/>
            <a:ext cx="1243800" cy="18360"/>
          </a:xfrm>
          <a:custGeom>
            <a:avLst/>
            <a:gdLst/>
            <a:ahLst/>
            <a:cxnLst/>
            <a:rect l="0" t="0" r="r" b="b"/>
            <a:pathLst>
              <a:path w="1250969" h="1">
                <a:moveTo>
                  <a:pt x="0" y="0"/>
                </a:moveTo>
                <a:lnTo>
                  <a:pt x="1250968" y="0"/>
                </a:lnTo>
              </a:path>
            </a:pathLst>
          </a:custGeom>
          <a:noFill/>
          <a:ln>
            <a:solidFill>
              <a:schemeClr val="dk2">
                <a:shade val="60000"/>
                <a:hueOff val="0"/>
                <a:satOff val="0"/>
                <a:lumOff val="0"/>
                <a:alphaOff val="0"/>
              </a:schemeClr>
            </a:solidFill>
            <a:round/>
          </a:ln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9" name="CustomShape 3"/>
          <p:cNvSpPr/>
          <p:nvPr/>
        </p:nvSpPr>
        <p:spPr>
          <a:xfrm>
            <a:off x="729672" y="2652404"/>
            <a:ext cx="1747127" cy="120039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90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7560" tIns="7560" rIns="7560" bIns="7560" anchor="ctr"/>
          <a:lstStyle/>
          <a:p>
            <a:pPr algn="ctr">
              <a:lnSpc>
                <a:spcPct val="90000"/>
              </a:lnSpc>
            </a:pPr>
            <a:r>
              <a:rPr lang="ru-RU" sz="12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Образование </a:t>
            </a:r>
            <a:r>
              <a:rPr lang="ru-RU" sz="1200" strike="noStrike" dirty="0" smtClean="0">
                <a:solidFill>
                  <a:srgbClr val="2E5369"/>
                </a:solidFill>
                <a:latin typeface="Times New Roman"/>
                <a:ea typeface="DejaVu Sans"/>
              </a:rPr>
              <a:t>89,6 </a:t>
            </a:r>
            <a:r>
              <a:rPr lang="ru-RU" sz="12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тыс. рублей </a:t>
            </a:r>
            <a:endParaRPr dirty="0"/>
          </a:p>
          <a:p>
            <a:pPr algn="ctr">
              <a:lnSpc>
                <a:spcPct val="90000"/>
              </a:lnSpc>
            </a:pPr>
            <a:r>
              <a:rPr lang="ru-RU" sz="1200" strike="noStrike" dirty="0" smtClean="0">
                <a:solidFill>
                  <a:srgbClr val="2E5369"/>
                </a:solidFill>
                <a:latin typeface="Times New Roman"/>
                <a:ea typeface="DejaVu Sans"/>
              </a:rPr>
              <a:t>0,2%</a:t>
            </a:r>
            <a:endParaRPr dirty="0"/>
          </a:p>
        </p:txBody>
      </p:sp>
      <p:sp>
        <p:nvSpPr>
          <p:cNvPr id="440" name="CustomShape 4"/>
          <p:cNvSpPr/>
          <p:nvPr/>
        </p:nvSpPr>
        <p:spPr>
          <a:xfrm rot="16896000">
            <a:off x="4467600" y="2926440"/>
            <a:ext cx="743760" cy="18360"/>
          </a:xfrm>
          <a:custGeom>
            <a:avLst/>
            <a:gdLst/>
            <a:ahLst/>
            <a:cxnLst/>
            <a:rect l="0" t="0" r="r" b="b"/>
            <a:pathLst>
              <a:path w="750792" h="1">
                <a:moveTo>
                  <a:pt x="0" y="0"/>
                </a:moveTo>
                <a:lnTo>
                  <a:pt x="750791" y="0"/>
                </a:lnTo>
              </a:path>
            </a:pathLst>
          </a:custGeom>
          <a:noFill/>
          <a:ln>
            <a:solidFill>
              <a:schemeClr val="dk2">
                <a:shade val="60000"/>
                <a:hueOff val="0"/>
                <a:satOff val="0"/>
                <a:lumOff val="0"/>
                <a:alphaOff val="0"/>
              </a:schemeClr>
            </a:solidFill>
            <a:round/>
          </a:ln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1" name="CustomShape 5"/>
          <p:cNvSpPr/>
          <p:nvPr/>
        </p:nvSpPr>
        <p:spPr>
          <a:xfrm>
            <a:off x="3842328" y="1467000"/>
            <a:ext cx="1992968" cy="1248120"/>
          </a:xfrm>
          <a:prstGeom prst="ellipse">
            <a:avLst/>
          </a:prstGeom>
          <a:solidFill>
            <a:srgbClr val="FFC000"/>
          </a:solidFill>
          <a:ln>
            <a:solidFill>
              <a:schemeClr val="accent1">
                <a:shade val="90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7560" tIns="7560" rIns="7560" bIns="7560" anchor="ctr"/>
          <a:lstStyle/>
          <a:p>
            <a:pPr algn="ctr">
              <a:lnSpc>
                <a:spcPct val="90000"/>
              </a:lnSpc>
            </a:pPr>
            <a:r>
              <a:rPr lang="ru-RU" sz="12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Социальная политика   </a:t>
            </a:r>
            <a:r>
              <a:rPr lang="ru-RU" sz="1200" strike="noStrike" dirty="0" smtClean="0">
                <a:solidFill>
                  <a:srgbClr val="2E5369"/>
                </a:solidFill>
                <a:latin typeface="Times New Roman"/>
                <a:ea typeface="DejaVu Sans"/>
              </a:rPr>
              <a:t>419,0тыс</a:t>
            </a:r>
            <a:r>
              <a:rPr lang="ru-RU" sz="12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. рублей  </a:t>
            </a:r>
            <a:r>
              <a:rPr lang="ru-RU" sz="1200" dirty="0">
                <a:solidFill>
                  <a:srgbClr val="2E5369"/>
                </a:solidFill>
                <a:latin typeface="Times New Roman"/>
                <a:ea typeface="DejaVu Sans"/>
              </a:rPr>
              <a:t>1</a:t>
            </a:r>
            <a:r>
              <a:rPr lang="ru-RU" sz="1200" strike="noStrike" dirty="0" smtClean="0">
                <a:solidFill>
                  <a:srgbClr val="2E5369"/>
                </a:solidFill>
                <a:latin typeface="Times New Roman"/>
                <a:ea typeface="DejaVu Sans"/>
              </a:rPr>
              <a:t>%</a:t>
            </a:r>
            <a:endParaRPr dirty="0"/>
          </a:p>
        </p:txBody>
      </p:sp>
      <p:sp>
        <p:nvSpPr>
          <p:cNvPr id="442" name="CustomShape 6"/>
          <p:cNvSpPr/>
          <p:nvPr/>
        </p:nvSpPr>
        <p:spPr>
          <a:xfrm rot="19240800">
            <a:off x="5199480" y="2999160"/>
            <a:ext cx="1215720" cy="18360"/>
          </a:xfrm>
          <a:custGeom>
            <a:avLst/>
            <a:gdLst/>
            <a:ahLst/>
            <a:cxnLst/>
            <a:rect l="0" t="0" r="r" b="b"/>
            <a:pathLst>
              <a:path w="1222825" h="1">
                <a:moveTo>
                  <a:pt x="0" y="0"/>
                </a:moveTo>
                <a:lnTo>
                  <a:pt x="1222824" y="0"/>
                </a:lnTo>
              </a:path>
            </a:pathLst>
          </a:custGeom>
          <a:noFill/>
          <a:ln>
            <a:solidFill>
              <a:schemeClr val="dk2">
                <a:shade val="60000"/>
                <a:hueOff val="0"/>
                <a:satOff val="0"/>
                <a:lumOff val="0"/>
                <a:alphaOff val="0"/>
              </a:schemeClr>
            </a:solidFill>
            <a:round/>
          </a:ln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3" name="CustomShape 7"/>
          <p:cNvSpPr/>
          <p:nvPr/>
        </p:nvSpPr>
        <p:spPr>
          <a:xfrm>
            <a:off x="5943240" y="1710000"/>
            <a:ext cx="1682640" cy="1005120"/>
          </a:xfrm>
          <a:prstGeom prst="ellipse">
            <a:avLst/>
          </a:prstGeom>
          <a:solidFill>
            <a:srgbClr val="00CC00"/>
          </a:solidFill>
          <a:ln>
            <a:solidFill>
              <a:schemeClr val="accent1">
                <a:shade val="90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7560" tIns="7560" rIns="7560" bIns="7560" anchor="ctr"/>
          <a:lstStyle/>
          <a:p>
            <a:pPr algn="ctr">
              <a:lnSpc>
                <a:spcPct val="90000"/>
              </a:lnSpc>
            </a:pPr>
            <a:r>
              <a:rPr lang="ru-RU" sz="12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Жилищно-Коммунальное хозяйство </a:t>
            </a:r>
            <a:r>
              <a:rPr lang="ru-RU" sz="1200" strike="noStrike" dirty="0" smtClean="0">
                <a:solidFill>
                  <a:srgbClr val="2E5369"/>
                </a:solidFill>
                <a:latin typeface="Times New Roman"/>
                <a:ea typeface="DejaVu Sans"/>
              </a:rPr>
              <a:t>19985,4 </a:t>
            </a:r>
            <a:r>
              <a:rPr lang="ru-RU" sz="12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тыс. рублей </a:t>
            </a:r>
            <a:r>
              <a:rPr lang="ru-RU" sz="1200" strike="noStrike" dirty="0" smtClean="0">
                <a:solidFill>
                  <a:srgbClr val="2E5369"/>
                </a:solidFill>
                <a:latin typeface="Times New Roman"/>
                <a:ea typeface="DejaVu Sans"/>
              </a:rPr>
              <a:t>51,5%</a:t>
            </a:r>
            <a:endParaRPr dirty="0"/>
          </a:p>
        </p:txBody>
      </p:sp>
      <p:sp>
        <p:nvSpPr>
          <p:cNvPr id="444" name="CustomShape 8"/>
          <p:cNvSpPr/>
          <p:nvPr/>
        </p:nvSpPr>
        <p:spPr>
          <a:xfrm rot="21392400">
            <a:off x="5991480" y="3862800"/>
            <a:ext cx="619200" cy="18360"/>
          </a:xfrm>
          <a:custGeom>
            <a:avLst/>
            <a:gdLst/>
            <a:ahLst/>
            <a:cxnLst/>
            <a:rect l="0" t="0" r="r" b="b"/>
            <a:pathLst>
              <a:path w="626515" h="1">
                <a:moveTo>
                  <a:pt x="0" y="0"/>
                </a:moveTo>
                <a:lnTo>
                  <a:pt x="626514" y="0"/>
                </a:lnTo>
              </a:path>
            </a:pathLst>
          </a:custGeom>
          <a:noFill/>
          <a:ln>
            <a:solidFill>
              <a:schemeClr val="dk2">
                <a:shade val="60000"/>
                <a:hueOff val="0"/>
                <a:satOff val="0"/>
                <a:lumOff val="0"/>
                <a:alphaOff val="0"/>
              </a:schemeClr>
            </a:solidFill>
            <a:round/>
          </a:ln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6" name="CustomShape 10"/>
          <p:cNvSpPr/>
          <p:nvPr/>
        </p:nvSpPr>
        <p:spPr>
          <a:xfrm rot="2803800">
            <a:off x="5071680" y="4911120"/>
            <a:ext cx="898200" cy="18360"/>
          </a:xfrm>
          <a:custGeom>
            <a:avLst/>
            <a:gdLst/>
            <a:ahLst/>
            <a:cxnLst/>
            <a:rect l="0" t="0" r="r" b="b"/>
            <a:pathLst>
              <a:path w="905400" h="1">
                <a:moveTo>
                  <a:pt x="0" y="0"/>
                </a:moveTo>
                <a:lnTo>
                  <a:pt x="905399" y="0"/>
                </a:lnTo>
              </a:path>
            </a:pathLst>
          </a:custGeom>
          <a:noFill/>
          <a:ln>
            <a:solidFill>
              <a:schemeClr val="dk2">
                <a:shade val="60000"/>
                <a:hueOff val="0"/>
                <a:satOff val="0"/>
                <a:lumOff val="0"/>
                <a:alphaOff val="0"/>
              </a:schemeClr>
            </a:solidFill>
            <a:round/>
          </a:ln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7" name="CustomShape 11"/>
          <p:cNvSpPr/>
          <p:nvPr/>
        </p:nvSpPr>
        <p:spPr>
          <a:xfrm>
            <a:off x="5752651" y="4968000"/>
            <a:ext cx="2042839" cy="1293120"/>
          </a:xfrm>
          <a:prstGeom prst="ellipse">
            <a:avLst/>
          </a:prstGeom>
          <a:solidFill>
            <a:schemeClr val="accent1">
              <a:tint val="70000"/>
              <a:lumMod val="104000"/>
            </a:schemeClr>
          </a:solidFill>
          <a:ln>
            <a:solidFill>
              <a:schemeClr val="accent1">
                <a:shade val="90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7560" tIns="7560" rIns="7560" bIns="7560" anchor="ctr"/>
          <a:lstStyle/>
          <a:p>
            <a:pPr algn="ctr">
              <a:lnSpc>
                <a:spcPct val="90000"/>
              </a:lnSpc>
            </a:pPr>
            <a:r>
              <a:rPr lang="ru-RU" sz="12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Национальная безопасность и </a:t>
            </a:r>
            <a:r>
              <a:rPr lang="ru-RU" sz="1200" strike="noStrike" dirty="0" err="1">
                <a:solidFill>
                  <a:srgbClr val="2E5369"/>
                </a:solidFill>
                <a:latin typeface="Times New Roman"/>
                <a:ea typeface="DejaVu Sans"/>
              </a:rPr>
              <a:t>правоохрани</a:t>
            </a:r>
            <a:r>
              <a:rPr lang="ru-RU" sz="12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-</a:t>
            </a:r>
            <a:endParaRPr dirty="0"/>
          </a:p>
          <a:p>
            <a:pPr algn="ctr">
              <a:lnSpc>
                <a:spcPct val="90000"/>
              </a:lnSpc>
            </a:pPr>
            <a:r>
              <a:rPr lang="ru-RU" sz="12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тельная деятельность </a:t>
            </a:r>
            <a:r>
              <a:rPr lang="ru-RU" sz="1200" strike="noStrike" dirty="0" smtClean="0">
                <a:solidFill>
                  <a:srgbClr val="2E5369"/>
                </a:solidFill>
                <a:latin typeface="Times New Roman"/>
                <a:ea typeface="DejaVu Sans"/>
              </a:rPr>
              <a:t>87,4тыс</a:t>
            </a:r>
            <a:r>
              <a:rPr lang="ru-RU" sz="12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. рублей </a:t>
            </a:r>
            <a:endParaRPr dirty="0"/>
          </a:p>
          <a:p>
            <a:pPr algn="ctr">
              <a:lnSpc>
                <a:spcPct val="90000"/>
              </a:lnSpc>
            </a:pPr>
            <a:r>
              <a:rPr lang="ru-RU" sz="1200" strike="noStrike" dirty="0" smtClean="0">
                <a:solidFill>
                  <a:srgbClr val="2E5369"/>
                </a:solidFill>
                <a:latin typeface="Times New Roman"/>
                <a:ea typeface="DejaVu Sans"/>
              </a:rPr>
              <a:t>0,2 </a:t>
            </a:r>
            <a:r>
              <a:rPr lang="ru-RU" sz="12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%</a:t>
            </a:r>
            <a:endParaRPr dirty="0"/>
          </a:p>
        </p:txBody>
      </p:sp>
      <p:sp>
        <p:nvSpPr>
          <p:cNvPr id="448" name="CustomShape 12"/>
          <p:cNvSpPr/>
          <p:nvPr/>
        </p:nvSpPr>
        <p:spPr>
          <a:xfrm rot="6583800">
            <a:off x="2907000" y="4916520"/>
            <a:ext cx="1048320" cy="178560"/>
          </a:xfrm>
          <a:custGeom>
            <a:avLst/>
            <a:gdLst/>
            <a:ahLst/>
            <a:cxnLst/>
            <a:rect l="0" t="0" r="r" b="b"/>
            <a:pathLst>
              <a:path w="1150218" h="1">
                <a:moveTo>
                  <a:pt x="0" y="0"/>
                </a:moveTo>
                <a:lnTo>
                  <a:pt x="1150217" y="0"/>
                </a:lnTo>
              </a:path>
            </a:pathLst>
          </a:custGeom>
          <a:noFill/>
          <a:ln>
            <a:solidFill>
              <a:schemeClr val="dk2">
                <a:shade val="60000"/>
                <a:hueOff val="0"/>
                <a:satOff val="0"/>
                <a:lumOff val="0"/>
                <a:alphaOff val="0"/>
              </a:schemeClr>
            </a:solidFill>
            <a:round/>
          </a:ln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9" name="CustomShape 13"/>
          <p:cNvSpPr/>
          <p:nvPr/>
        </p:nvSpPr>
        <p:spPr>
          <a:xfrm>
            <a:off x="3672000" y="5144655"/>
            <a:ext cx="1617480" cy="1237673"/>
          </a:xfrm>
          <a:prstGeom prst="ellipse">
            <a:avLst/>
          </a:prstGeom>
          <a:solidFill>
            <a:srgbClr val="92D050"/>
          </a:solidFill>
          <a:ln>
            <a:solidFill>
              <a:schemeClr val="accent1">
                <a:shade val="90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7560" tIns="7560" rIns="7560" bIns="7560" anchor="ctr"/>
          <a:lstStyle/>
          <a:p>
            <a:pPr algn="ctr">
              <a:lnSpc>
                <a:spcPct val="90000"/>
              </a:lnSpc>
            </a:pPr>
            <a:r>
              <a:rPr lang="ru-RU" sz="12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Национальная экономика </a:t>
            </a:r>
            <a:r>
              <a:rPr lang="ru-RU" sz="1200" strike="noStrike" dirty="0" smtClean="0">
                <a:solidFill>
                  <a:srgbClr val="2E5369"/>
                </a:solidFill>
                <a:latin typeface="Times New Roman"/>
                <a:ea typeface="DejaVu Sans"/>
              </a:rPr>
              <a:t>200 </a:t>
            </a:r>
            <a:r>
              <a:rPr lang="ru-RU" sz="12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тыс. рублей </a:t>
            </a:r>
            <a:r>
              <a:rPr lang="ru-RU" sz="1200" strike="noStrike" dirty="0" smtClean="0">
                <a:solidFill>
                  <a:srgbClr val="2E5369"/>
                </a:solidFill>
                <a:latin typeface="Times New Roman"/>
                <a:ea typeface="DejaVu Sans"/>
              </a:rPr>
              <a:t>0,6%</a:t>
            </a:r>
            <a:endParaRPr dirty="0"/>
          </a:p>
        </p:txBody>
      </p:sp>
      <p:sp>
        <p:nvSpPr>
          <p:cNvPr id="450" name="CustomShape 14"/>
          <p:cNvSpPr/>
          <p:nvPr/>
        </p:nvSpPr>
        <p:spPr>
          <a:xfrm rot="9643800">
            <a:off x="2305080" y="4569120"/>
            <a:ext cx="1238400" cy="18360"/>
          </a:xfrm>
          <a:custGeom>
            <a:avLst/>
            <a:gdLst/>
            <a:ahLst/>
            <a:cxnLst/>
            <a:rect l="0" t="0" r="r" b="b"/>
            <a:pathLst>
              <a:path w="1245652" h="1">
                <a:moveTo>
                  <a:pt x="0" y="0"/>
                </a:moveTo>
                <a:lnTo>
                  <a:pt x="1245651" y="0"/>
                </a:lnTo>
              </a:path>
            </a:pathLst>
          </a:custGeom>
          <a:noFill/>
          <a:ln>
            <a:solidFill>
              <a:schemeClr val="dk2">
                <a:shade val="60000"/>
                <a:hueOff val="0"/>
                <a:satOff val="0"/>
                <a:lumOff val="0"/>
                <a:alphaOff val="0"/>
              </a:schemeClr>
            </a:solidFill>
            <a:round/>
          </a:ln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1" name="CustomShape 15"/>
          <p:cNvSpPr/>
          <p:nvPr/>
        </p:nvSpPr>
        <p:spPr>
          <a:xfrm flipH="1">
            <a:off x="597960" y="4029480"/>
            <a:ext cx="1800000" cy="12241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>
                <a:shade val="90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7560" tIns="7560" rIns="7560" bIns="7560" anchor="ctr"/>
          <a:lstStyle/>
          <a:p>
            <a:pPr algn="ctr">
              <a:lnSpc>
                <a:spcPct val="90000"/>
              </a:lnSpc>
            </a:pPr>
            <a:endParaRPr dirty="0"/>
          </a:p>
          <a:p>
            <a:pPr algn="ctr">
              <a:lnSpc>
                <a:spcPct val="90000"/>
              </a:lnSpc>
            </a:pPr>
            <a:r>
              <a:rPr lang="ru-RU" sz="12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Физическая культура</a:t>
            </a:r>
            <a:endParaRPr dirty="0"/>
          </a:p>
          <a:p>
            <a:pPr algn="ctr">
              <a:lnSpc>
                <a:spcPct val="90000"/>
              </a:lnSpc>
            </a:pPr>
            <a:r>
              <a:rPr lang="ru-RU" sz="12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 и спорт </a:t>
            </a:r>
            <a:r>
              <a:rPr lang="ru-RU" sz="1200" dirty="0" smtClean="0">
                <a:solidFill>
                  <a:srgbClr val="2E5369"/>
                </a:solidFill>
                <a:latin typeface="Times New Roman"/>
                <a:ea typeface="DejaVu Sans"/>
              </a:rPr>
              <a:t>572,0</a:t>
            </a:r>
            <a:r>
              <a:rPr lang="ru-RU" sz="1200" strike="noStrike" dirty="0" smtClean="0">
                <a:solidFill>
                  <a:srgbClr val="2E5369"/>
                </a:solidFill>
                <a:latin typeface="Times New Roman"/>
                <a:ea typeface="DejaVu Sans"/>
              </a:rPr>
              <a:t> </a:t>
            </a:r>
            <a:r>
              <a:rPr lang="ru-RU" sz="12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тыс. рублей </a:t>
            </a:r>
            <a:r>
              <a:rPr lang="ru-RU" sz="1200" strike="noStrike" dirty="0" smtClean="0">
                <a:solidFill>
                  <a:srgbClr val="2E5369"/>
                </a:solidFill>
                <a:latin typeface="Times New Roman"/>
                <a:ea typeface="DejaVu Sans"/>
              </a:rPr>
              <a:t>1.5%, </a:t>
            </a:r>
            <a:endParaRPr dirty="0"/>
          </a:p>
        </p:txBody>
      </p:sp>
      <p:sp>
        <p:nvSpPr>
          <p:cNvPr id="452" name="CustomShape 16"/>
          <p:cNvSpPr/>
          <p:nvPr/>
        </p:nvSpPr>
        <p:spPr>
          <a:xfrm rot="13510800">
            <a:off x="2896560" y="2893320"/>
            <a:ext cx="1317240" cy="18360"/>
          </a:xfrm>
          <a:custGeom>
            <a:avLst/>
            <a:gdLst/>
            <a:ahLst/>
            <a:cxnLst/>
            <a:rect l="0" t="0" r="r" b="b"/>
            <a:pathLst>
              <a:path w="1324556" h="1">
                <a:moveTo>
                  <a:pt x="0" y="0"/>
                </a:moveTo>
                <a:lnTo>
                  <a:pt x="1324555" y="0"/>
                </a:lnTo>
              </a:path>
            </a:pathLst>
          </a:custGeom>
          <a:noFill/>
          <a:ln>
            <a:solidFill>
              <a:schemeClr val="dk2">
                <a:shade val="60000"/>
                <a:hueOff val="0"/>
                <a:satOff val="0"/>
                <a:lumOff val="0"/>
                <a:alphaOff val="0"/>
              </a:schemeClr>
            </a:solidFill>
            <a:round/>
          </a:ln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3" name="CustomShape 17"/>
          <p:cNvSpPr/>
          <p:nvPr/>
        </p:nvSpPr>
        <p:spPr>
          <a:xfrm>
            <a:off x="1598760" y="1467000"/>
            <a:ext cx="2071080" cy="1008720"/>
          </a:xfrm>
          <a:prstGeom prst="ellipse">
            <a:avLst/>
          </a:prstGeom>
          <a:solidFill>
            <a:schemeClr val="bg2"/>
          </a:solidFill>
          <a:ln>
            <a:solidFill>
              <a:schemeClr val="accent1">
                <a:shade val="90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7560" tIns="7560" rIns="7560" bIns="7560" anchor="ctr"/>
          <a:lstStyle/>
          <a:p>
            <a:pPr algn="ctr">
              <a:lnSpc>
                <a:spcPct val="90000"/>
              </a:lnSpc>
            </a:pPr>
            <a:r>
              <a:rPr lang="ru-RU" sz="12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Прочие межбюджетные трансферты общего характера </a:t>
            </a:r>
            <a:r>
              <a:rPr lang="ru-RU" sz="1200" strike="noStrike" dirty="0" smtClean="0">
                <a:solidFill>
                  <a:srgbClr val="2E5369"/>
                </a:solidFill>
                <a:latin typeface="Times New Roman"/>
                <a:ea typeface="DejaVu Sans"/>
              </a:rPr>
              <a:t>322,9тыс</a:t>
            </a:r>
            <a:r>
              <a:rPr lang="ru-RU" sz="12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. рублей</a:t>
            </a:r>
            <a:endParaRPr dirty="0"/>
          </a:p>
          <a:p>
            <a:pPr algn="ctr">
              <a:lnSpc>
                <a:spcPct val="90000"/>
              </a:lnSpc>
            </a:pPr>
            <a:r>
              <a:rPr lang="ru-RU" sz="1200" strike="noStrike" dirty="0" smtClean="0">
                <a:solidFill>
                  <a:srgbClr val="2E5369"/>
                </a:solidFill>
                <a:latin typeface="Times New Roman"/>
                <a:ea typeface="DejaVu Sans"/>
              </a:rPr>
              <a:t>0,9%</a:t>
            </a:r>
            <a:endParaRPr dirty="0"/>
          </a:p>
        </p:txBody>
      </p:sp>
      <p:sp>
        <p:nvSpPr>
          <p:cNvPr id="454" name="CustomShape 18"/>
          <p:cNvSpPr/>
          <p:nvPr/>
        </p:nvSpPr>
        <p:spPr>
          <a:xfrm>
            <a:off x="142920" y="692640"/>
            <a:ext cx="8992800" cy="729000"/>
          </a:xfrm>
          <a:prstGeom prst="rect">
            <a:avLst/>
          </a:prstGeom>
          <a:noFill/>
          <a:ln w="1584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ru-RU" sz="20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Расходы бюджета Покровского сельского поселения Неклиновского района на </a:t>
            </a:r>
            <a:r>
              <a:rPr lang="ru-RU" sz="20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2025 </a:t>
            </a:r>
            <a:r>
              <a:rPr lang="ru-RU" sz="20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год</a:t>
            </a:r>
            <a:endParaRPr dirty="0"/>
          </a:p>
        </p:txBody>
      </p:sp>
      <p:sp>
        <p:nvSpPr>
          <p:cNvPr id="455" name="CustomShape 19"/>
          <p:cNvSpPr/>
          <p:nvPr/>
        </p:nvSpPr>
        <p:spPr>
          <a:xfrm>
            <a:off x="0" y="0"/>
            <a:ext cx="9136800" cy="647280"/>
          </a:xfrm>
          <a:prstGeom prst="rect">
            <a:avLst/>
          </a:prstGeom>
          <a:ln>
            <a:noFill/>
          </a:ln>
          <a:effectLst>
            <a:outerShdw blurRad="50800" dist="38100" dir="5400000" rotWithShape="0">
              <a:srgbClr val="000000">
                <a:alpha val="60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FFFFFF"/>
                </a:solidFill>
                <a:latin typeface="Times New Roman"/>
                <a:ea typeface="DejaVu Sans"/>
              </a:rPr>
              <a:t>Администрация Покровского сельского поселения Неклиновского района</a:t>
            </a:r>
            <a:endParaRPr/>
          </a:p>
        </p:txBody>
      </p:sp>
      <p:sp>
        <p:nvSpPr>
          <p:cNvPr id="456" name="CustomShape 20"/>
          <p:cNvSpPr/>
          <p:nvPr/>
        </p:nvSpPr>
        <p:spPr>
          <a:xfrm>
            <a:off x="2160000" y="4968000"/>
            <a:ext cx="1437120" cy="1293120"/>
          </a:xfrm>
          <a:prstGeom prst="ellipse">
            <a:avLst/>
          </a:prstGeom>
          <a:solidFill>
            <a:srgbClr val="92D050"/>
          </a:solidFill>
          <a:ln>
            <a:solidFill>
              <a:schemeClr val="accent1">
                <a:shade val="90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7560" tIns="7560" rIns="7560" bIns="7560" anchor="ctr"/>
          <a:lstStyle/>
          <a:p>
            <a:pPr algn="ctr">
              <a:lnSpc>
                <a:spcPct val="90000"/>
              </a:lnSpc>
            </a:pPr>
            <a:r>
              <a:rPr lang="ru-RU" sz="12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Культура и </a:t>
            </a:r>
            <a:r>
              <a:rPr lang="ru-RU" sz="1200" strike="noStrike" dirty="0" err="1">
                <a:solidFill>
                  <a:srgbClr val="2E5369"/>
                </a:solidFill>
                <a:latin typeface="Times New Roman"/>
                <a:ea typeface="DejaVu Sans"/>
              </a:rPr>
              <a:t>кинематогра</a:t>
            </a:r>
            <a:r>
              <a:rPr lang="ru-RU" sz="12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-</a:t>
            </a:r>
            <a:endParaRPr dirty="0"/>
          </a:p>
          <a:p>
            <a:pPr algn="ctr">
              <a:lnSpc>
                <a:spcPct val="90000"/>
              </a:lnSpc>
            </a:pPr>
            <a:r>
              <a:rPr lang="ru-RU" sz="1200" strike="noStrike" dirty="0" err="1">
                <a:solidFill>
                  <a:srgbClr val="2E5369"/>
                </a:solidFill>
                <a:latin typeface="Times New Roman"/>
                <a:ea typeface="DejaVu Sans"/>
              </a:rPr>
              <a:t>фия</a:t>
            </a:r>
            <a:r>
              <a:rPr lang="ru-RU" sz="12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  </a:t>
            </a:r>
            <a:r>
              <a:rPr lang="ru-RU" sz="1200" strike="noStrike" dirty="0" smtClean="0">
                <a:solidFill>
                  <a:srgbClr val="2E5369"/>
                </a:solidFill>
                <a:latin typeface="Times New Roman"/>
                <a:ea typeface="DejaVu Sans"/>
              </a:rPr>
              <a:t>389,8 </a:t>
            </a:r>
            <a:r>
              <a:rPr lang="ru-RU" sz="12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тыс. рублей </a:t>
            </a:r>
            <a:r>
              <a:rPr lang="ru-RU" sz="1200" strike="noStrike" dirty="0" smtClean="0">
                <a:solidFill>
                  <a:srgbClr val="2E5369"/>
                </a:solidFill>
                <a:latin typeface="Times New Roman"/>
                <a:ea typeface="DejaVu Sans"/>
              </a:rPr>
              <a:t>1%</a:t>
            </a:r>
            <a:endParaRPr dirty="0"/>
          </a:p>
        </p:txBody>
      </p:sp>
      <p:sp>
        <p:nvSpPr>
          <p:cNvPr id="457" name="CustomShape 21"/>
          <p:cNvSpPr/>
          <p:nvPr/>
        </p:nvSpPr>
        <p:spPr>
          <a:xfrm rot="16023000" flipV="1">
            <a:off x="4719600" y="4625280"/>
            <a:ext cx="918000" cy="1102320"/>
          </a:xfrm>
          <a:custGeom>
            <a:avLst/>
            <a:gdLst/>
            <a:ahLst/>
            <a:cxnLst/>
            <a:rect l="0" t="0" r="r" b="b"/>
            <a:pathLst>
              <a:path w="1245652" h="1">
                <a:moveTo>
                  <a:pt x="0" y="0"/>
                </a:moveTo>
                <a:lnTo>
                  <a:pt x="1245651" y="0"/>
                </a:lnTo>
              </a:path>
            </a:pathLst>
          </a:custGeom>
          <a:noFill/>
          <a:ln>
            <a:solidFill>
              <a:schemeClr val="dk2">
                <a:shade val="60000"/>
                <a:hueOff val="0"/>
                <a:satOff val="0"/>
                <a:lumOff val="0"/>
                <a:alphaOff val="0"/>
              </a:schemeClr>
            </a:solidFill>
            <a:round/>
          </a:ln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8" name="CustomShape 22"/>
          <p:cNvSpPr/>
          <p:nvPr/>
        </p:nvSpPr>
        <p:spPr>
          <a:xfrm>
            <a:off x="6530109" y="2952000"/>
            <a:ext cx="1721717" cy="129312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7560" tIns="7560" rIns="7560" bIns="7560" anchor="ctr"/>
          <a:lstStyle/>
          <a:p>
            <a:pPr algn="ctr">
              <a:lnSpc>
                <a:spcPct val="90000"/>
              </a:lnSpc>
            </a:pPr>
            <a:r>
              <a:rPr lang="ru-RU" sz="12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Общегосударственные вопросы </a:t>
            </a:r>
            <a:r>
              <a:rPr lang="ru-RU" sz="1200" strike="noStrike" dirty="0" smtClean="0">
                <a:solidFill>
                  <a:srgbClr val="2E5369"/>
                </a:solidFill>
                <a:latin typeface="Times New Roman"/>
                <a:ea typeface="DejaVu Sans"/>
              </a:rPr>
              <a:t>16720,5 </a:t>
            </a:r>
            <a:r>
              <a:rPr lang="ru-RU" sz="12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тыс. рублей </a:t>
            </a:r>
            <a:endParaRPr dirty="0"/>
          </a:p>
          <a:p>
            <a:pPr algn="ctr">
              <a:lnSpc>
                <a:spcPct val="90000"/>
              </a:lnSpc>
            </a:pPr>
            <a:r>
              <a:rPr lang="ru-RU" sz="1200" dirty="0" smtClean="0">
                <a:solidFill>
                  <a:srgbClr val="2E5369"/>
                </a:solidFill>
                <a:latin typeface="Times New Roman"/>
                <a:ea typeface="DejaVu Sans"/>
              </a:rPr>
              <a:t>43,1</a:t>
            </a:r>
            <a:r>
              <a:rPr lang="ru-RU" sz="1200" strike="noStrike" dirty="0" smtClean="0">
                <a:solidFill>
                  <a:srgbClr val="2E5369"/>
                </a:solidFill>
                <a:latin typeface="Times New Roman"/>
                <a:ea typeface="DejaVu Sans"/>
              </a:rPr>
              <a:t> </a:t>
            </a:r>
            <a:r>
              <a:rPr lang="ru-RU" sz="12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%</a:t>
            </a:r>
            <a:endParaRPr dirty="0"/>
          </a:p>
        </p:txBody>
      </p:sp>
      <p:sp>
        <p:nvSpPr>
          <p:cNvPr id="459" name="CustomShape 23"/>
          <p:cNvSpPr/>
          <p:nvPr/>
        </p:nvSpPr>
        <p:spPr>
          <a:xfrm rot="11983200">
            <a:off x="2199600" y="3443040"/>
            <a:ext cx="1243800" cy="18360"/>
          </a:xfrm>
          <a:custGeom>
            <a:avLst/>
            <a:gdLst/>
            <a:ahLst/>
            <a:cxnLst/>
            <a:rect l="0" t="0" r="r" b="b"/>
            <a:pathLst>
              <a:path w="1250969" h="1">
                <a:moveTo>
                  <a:pt x="0" y="0"/>
                </a:moveTo>
                <a:lnTo>
                  <a:pt x="1250968" y="0"/>
                </a:lnTo>
              </a:path>
            </a:pathLst>
          </a:custGeom>
          <a:noFill/>
          <a:ln>
            <a:solidFill>
              <a:schemeClr val="dk2">
                <a:shade val="60000"/>
                <a:hueOff val="0"/>
                <a:satOff val="0"/>
                <a:lumOff val="0"/>
                <a:alphaOff val="0"/>
              </a:schemeClr>
            </a:solidFill>
            <a:round/>
          </a:ln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CustomShape 1"/>
          <p:cNvSpPr/>
          <p:nvPr/>
        </p:nvSpPr>
        <p:spPr>
          <a:xfrm>
            <a:off x="0" y="0"/>
            <a:ext cx="9136800" cy="647280"/>
          </a:xfrm>
          <a:prstGeom prst="rect">
            <a:avLst/>
          </a:prstGeom>
          <a:ln>
            <a:noFill/>
          </a:ln>
          <a:effectLst>
            <a:outerShdw blurRad="50800" dist="38100" dir="5400000" rotWithShape="0">
              <a:srgbClr val="000000">
                <a:alpha val="60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FFFFFF"/>
                </a:solidFill>
                <a:latin typeface="Times New Roman"/>
                <a:ea typeface="DejaVu Sans"/>
              </a:rPr>
              <a:t>Администрация Покровского сельского поселения Неклиновского района</a:t>
            </a:r>
            <a:endParaRPr/>
          </a:p>
        </p:txBody>
      </p:sp>
      <p:sp>
        <p:nvSpPr>
          <p:cNvPr id="488" name="CustomShape 2"/>
          <p:cNvSpPr/>
          <p:nvPr/>
        </p:nvSpPr>
        <p:spPr>
          <a:xfrm>
            <a:off x="179640" y="836640"/>
            <a:ext cx="8489880" cy="90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000000"/>
                </a:solidFill>
                <a:latin typeface="Times New Roman"/>
                <a:ea typeface="DejaVu Sans"/>
              </a:rPr>
              <a:t>Расходы бюджета Покровского сельского поселения Неклиновского района, формируемые в рамках муниципальных программ Покровского сельского поселения Неклиновского района, и непрограммные расходы</a:t>
            </a:r>
            <a:endParaRPr/>
          </a:p>
        </p:txBody>
      </p:sp>
      <p:sp>
        <p:nvSpPr>
          <p:cNvPr id="489" name="CustomShape 3"/>
          <p:cNvSpPr/>
          <p:nvPr/>
        </p:nvSpPr>
        <p:spPr>
          <a:xfrm>
            <a:off x="104400" y="1978560"/>
            <a:ext cx="2212560" cy="2297160"/>
          </a:xfrm>
          <a:prstGeom prst="ellipse">
            <a:avLst/>
          </a:pr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0000"/>
              </a:lnSpc>
            </a:pPr>
            <a:r>
              <a:rPr lang="ru-RU" sz="24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36699,1 </a:t>
            </a:r>
            <a:r>
              <a:rPr lang="ru-RU" sz="24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тыс. рублей</a:t>
            </a:r>
            <a:endParaRPr dirty="0"/>
          </a:p>
        </p:txBody>
      </p:sp>
      <p:sp>
        <p:nvSpPr>
          <p:cNvPr id="490" name="CustomShape 4"/>
          <p:cNvSpPr/>
          <p:nvPr/>
        </p:nvSpPr>
        <p:spPr>
          <a:xfrm>
            <a:off x="1297440" y="3315960"/>
            <a:ext cx="1557720" cy="1391400"/>
          </a:xfrm>
          <a:prstGeom prst="ellipse">
            <a:avLst/>
          </a:prstGeom>
          <a:solidFill>
            <a:srgbClr val="00B0F0">
              <a:alpha val="50000"/>
            </a:srgbClr>
          </a:solidFill>
          <a:ln>
            <a:noFill/>
          </a:ln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0000"/>
              </a:lnSpc>
            </a:pPr>
            <a:r>
              <a:rPr lang="ru-RU" sz="24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2087,5 </a:t>
            </a:r>
            <a:r>
              <a:rPr lang="ru-RU" sz="24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тыс. рублей</a:t>
            </a:r>
            <a:endParaRPr dirty="0"/>
          </a:p>
        </p:txBody>
      </p:sp>
      <p:sp>
        <p:nvSpPr>
          <p:cNvPr id="491" name="CustomShape 5"/>
          <p:cNvSpPr/>
          <p:nvPr/>
        </p:nvSpPr>
        <p:spPr>
          <a:xfrm>
            <a:off x="3318120" y="1989000"/>
            <a:ext cx="2212560" cy="2297160"/>
          </a:xfrm>
          <a:prstGeom prst="ellipse">
            <a:avLst/>
          </a:pr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0000"/>
              </a:lnSpc>
            </a:pPr>
            <a:r>
              <a:rPr lang="ru-RU" sz="24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36141,4 </a:t>
            </a:r>
            <a:r>
              <a:rPr lang="ru-RU" sz="24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тыс. рублей</a:t>
            </a:r>
            <a:endParaRPr dirty="0"/>
          </a:p>
        </p:txBody>
      </p:sp>
      <p:sp>
        <p:nvSpPr>
          <p:cNvPr id="492" name="CustomShape 6"/>
          <p:cNvSpPr/>
          <p:nvPr/>
        </p:nvSpPr>
        <p:spPr>
          <a:xfrm>
            <a:off x="4465800" y="3289320"/>
            <a:ext cx="1557720" cy="1391400"/>
          </a:xfrm>
          <a:prstGeom prst="ellipse">
            <a:avLst/>
          </a:prstGeom>
          <a:solidFill>
            <a:srgbClr val="00B0F0">
              <a:alpha val="50000"/>
            </a:srgbClr>
          </a:solidFill>
          <a:ln>
            <a:noFill/>
          </a:ln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0000"/>
              </a:lnSpc>
            </a:pPr>
            <a:r>
              <a:rPr lang="ru-RU" dirty="0" smtClean="0"/>
              <a:t>3567,0</a:t>
            </a:r>
            <a:endParaRPr dirty="0"/>
          </a:p>
          <a:p>
            <a:pPr algn="ctr">
              <a:lnSpc>
                <a:spcPct val="90000"/>
              </a:lnSpc>
            </a:pPr>
            <a:r>
              <a:rPr lang="ru-RU" sz="24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тыс. рублей</a:t>
            </a:r>
            <a:endParaRPr dirty="0"/>
          </a:p>
        </p:txBody>
      </p:sp>
      <p:sp>
        <p:nvSpPr>
          <p:cNvPr id="493" name="CustomShape 7"/>
          <p:cNvSpPr/>
          <p:nvPr/>
        </p:nvSpPr>
        <p:spPr>
          <a:xfrm>
            <a:off x="6165000" y="1936440"/>
            <a:ext cx="2212560" cy="2297160"/>
          </a:xfrm>
          <a:prstGeom prst="ellipse">
            <a:avLst/>
          </a:pr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0000"/>
              </a:lnSpc>
            </a:pPr>
            <a:r>
              <a:rPr lang="ru-RU" dirty="0" smtClean="0"/>
              <a:t>36586,0</a:t>
            </a:r>
            <a:endParaRPr dirty="0"/>
          </a:p>
          <a:p>
            <a:pPr algn="ctr">
              <a:lnSpc>
                <a:spcPct val="90000"/>
              </a:lnSpc>
            </a:pPr>
            <a:r>
              <a:rPr lang="ru-RU" sz="2400" strike="noStrike" dirty="0" err="1">
                <a:solidFill>
                  <a:srgbClr val="000000"/>
                </a:solidFill>
                <a:latin typeface="Times New Roman"/>
                <a:ea typeface="DejaVu Sans"/>
              </a:rPr>
              <a:t>тыс.рублей</a:t>
            </a:r>
            <a:endParaRPr dirty="0"/>
          </a:p>
        </p:txBody>
      </p:sp>
      <p:sp>
        <p:nvSpPr>
          <p:cNvPr id="494" name="CustomShape 8"/>
          <p:cNvSpPr/>
          <p:nvPr/>
        </p:nvSpPr>
        <p:spPr>
          <a:xfrm>
            <a:off x="7357680" y="3274200"/>
            <a:ext cx="1557720" cy="1391400"/>
          </a:xfrm>
          <a:prstGeom prst="ellipse">
            <a:avLst/>
          </a:prstGeom>
          <a:solidFill>
            <a:srgbClr val="00B0F0">
              <a:alpha val="50000"/>
            </a:srgbClr>
          </a:solidFill>
          <a:ln>
            <a:noFill/>
          </a:ln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0000"/>
              </a:lnSpc>
            </a:pPr>
            <a:r>
              <a:rPr lang="ru-RU" sz="24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3363,1 </a:t>
            </a:r>
            <a:r>
              <a:rPr lang="ru-RU" sz="24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тыс. рублей</a:t>
            </a:r>
            <a:endParaRPr dirty="0"/>
          </a:p>
        </p:txBody>
      </p:sp>
      <p:sp>
        <p:nvSpPr>
          <p:cNvPr id="495" name="CustomShape 9"/>
          <p:cNvSpPr/>
          <p:nvPr/>
        </p:nvSpPr>
        <p:spPr>
          <a:xfrm>
            <a:off x="1002960" y="5254560"/>
            <a:ext cx="598320" cy="395280"/>
          </a:xfrm>
          <a:prstGeom prst="ellipse">
            <a:avLst/>
          </a:pr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496" name="CustomShape 10"/>
          <p:cNvSpPr/>
          <p:nvPr/>
        </p:nvSpPr>
        <p:spPr>
          <a:xfrm>
            <a:off x="1087200" y="5302080"/>
            <a:ext cx="342000" cy="30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7" name="CustomShape 11"/>
          <p:cNvSpPr/>
          <p:nvPr/>
        </p:nvSpPr>
        <p:spPr>
          <a:xfrm>
            <a:off x="1619640" y="5212080"/>
            <a:ext cx="7049520" cy="57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strike="noStrike">
                <a:solidFill>
                  <a:srgbClr val="000000"/>
                </a:solidFill>
                <a:latin typeface="Times New Roman"/>
                <a:ea typeface="DejaVu Sans"/>
              </a:rPr>
              <a:t>- расходы бюджета, формируемые в рамках муниципальных программ Покровского сельского поселения Неклиновского района</a:t>
            </a:r>
            <a:endParaRPr/>
          </a:p>
        </p:txBody>
      </p:sp>
      <p:sp>
        <p:nvSpPr>
          <p:cNvPr id="498" name="CustomShape 12"/>
          <p:cNvSpPr/>
          <p:nvPr/>
        </p:nvSpPr>
        <p:spPr>
          <a:xfrm>
            <a:off x="975240" y="6093360"/>
            <a:ext cx="598320" cy="395280"/>
          </a:xfrm>
          <a:prstGeom prst="ellipse">
            <a:avLst/>
          </a:prstGeom>
          <a:solidFill>
            <a:srgbClr val="00B0F0"/>
          </a:solidFill>
          <a:ln>
            <a:noFill/>
          </a:ln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499" name="CustomShape 13"/>
          <p:cNvSpPr/>
          <p:nvPr/>
        </p:nvSpPr>
        <p:spPr>
          <a:xfrm>
            <a:off x="1688400" y="6067800"/>
            <a:ext cx="6185520" cy="326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strike="noStrike">
                <a:solidFill>
                  <a:srgbClr val="000000"/>
                </a:solidFill>
                <a:latin typeface="Times New Roman"/>
                <a:ea typeface="DejaVu Sans"/>
              </a:rPr>
              <a:t>- непрограммные расходы</a:t>
            </a:r>
            <a:endParaRPr/>
          </a:p>
        </p:txBody>
      </p:sp>
      <p:sp>
        <p:nvSpPr>
          <p:cNvPr id="500" name="CustomShape 14"/>
          <p:cNvSpPr/>
          <p:nvPr/>
        </p:nvSpPr>
        <p:spPr>
          <a:xfrm>
            <a:off x="1071360" y="4857840"/>
            <a:ext cx="1421640" cy="357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trike="noStrike" dirty="0" smtClean="0">
                <a:solidFill>
                  <a:srgbClr val="000000"/>
                </a:solidFill>
                <a:latin typeface="Century Gothic"/>
                <a:ea typeface="DejaVu Sans"/>
              </a:rPr>
              <a:t>2025 </a:t>
            </a:r>
            <a:r>
              <a:rPr lang="ru-RU" strike="noStrike" dirty="0">
                <a:solidFill>
                  <a:srgbClr val="000000"/>
                </a:solidFill>
                <a:latin typeface="Century Gothic"/>
                <a:ea typeface="DejaVu Sans"/>
              </a:rPr>
              <a:t>год</a:t>
            </a:r>
            <a:endParaRPr dirty="0"/>
          </a:p>
        </p:txBody>
      </p:sp>
      <p:sp>
        <p:nvSpPr>
          <p:cNvPr id="501" name="CustomShape 15"/>
          <p:cNvSpPr/>
          <p:nvPr/>
        </p:nvSpPr>
        <p:spPr>
          <a:xfrm>
            <a:off x="4143240" y="4857840"/>
            <a:ext cx="1421640" cy="357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trike="noStrike" dirty="0" smtClean="0">
                <a:solidFill>
                  <a:srgbClr val="000000"/>
                </a:solidFill>
                <a:latin typeface="Century Gothic"/>
                <a:ea typeface="DejaVu Sans"/>
              </a:rPr>
              <a:t>2026 </a:t>
            </a:r>
            <a:r>
              <a:rPr lang="ru-RU" strike="noStrike" dirty="0">
                <a:solidFill>
                  <a:srgbClr val="000000"/>
                </a:solidFill>
                <a:latin typeface="Century Gothic"/>
                <a:ea typeface="DejaVu Sans"/>
              </a:rPr>
              <a:t>год</a:t>
            </a:r>
            <a:endParaRPr dirty="0"/>
          </a:p>
        </p:txBody>
      </p:sp>
      <p:sp>
        <p:nvSpPr>
          <p:cNvPr id="502" name="CustomShape 16"/>
          <p:cNvSpPr/>
          <p:nvPr/>
        </p:nvSpPr>
        <p:spPr>
          <a:xfrm>
            <a:off x="6929280" y="4857840"/>
            <a:ext cx="1707480" cy="357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trike="noStrike" dirty="0" smtClean="0">
                <a:solidFill>
                  <a:srgbClr val="000000"/>
                </a:solidFill>
                <a:latin typeface="Century Gothic"/>
                <a:ea typeface="DejaVu Sans"/>
              </a:rPr>
              <a:t>2027 </a:t>
            </a:r>
            <a:r>
              <a:rPr lang="ru-RU" strike="noStrike" dirty="0">
                <a:solidFill>
                  <a:srgbClr val="000000"/>
                </a:solidFill>
                <a:latin typeface="Century Gothic"/>
                <a:ea typeface="DejaVu Sans"/>
              </a:rPr>
              <a:t>год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CustomShape 1"/>
          <p:cNvSpPr/>
          <p:nvPr/>
        </p:nvSpPr>
        <p:spPr>
          <a:xfrm>
            <a:off x="655782" y="581892"/>
            <a:ext cx="7869382" cy="18749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strike="noStrike" dirty="0">
                <a:solidFill>
                  <a:srgbClr val="1581AA"/>
                </a:solidFill>
                <a:latin typeface="Times New Roman"/>
                <a:ea typeface="DejaVu Sans"/>
              </a:rPr>
              <a:t>Объем межбюджетных трансфертов, передаваемые в бюджет Неклиновского района из бюджета Покровского сельского поселения на осуществление части полномочий по решению вопросов местного значения в соответствии с заключенными соглашениями на </a:t>
            </a:r>
            <a:r>
              <a:rPr lang="ru-RU" sz="2400" strike="noStrike" dirty="0" smtClean="0">
                <a:solidFill>
                  <a:srgbClr val="1581AA"/>
                </a:solidFill>
                <a:latin typeface="Times New Roman"/>
                <a:ea typeface="DejaVu Sans"/>
              </a:rPr>
              <a:t>2025 </a:t>
            </a:r>
            <a:r>
              <a:rPr lang="ru-RU" sz="2400" strike="noStrike" dirty="0">
                <a:solidFill>
                  <a:srgbClr val="1581AA"/>
                </a:solidFill>
                <a:latin typeface="Times New Roman"/>
                <a:ea typeface="DejaVu Sans"/>
              </a:rPr>
              <a:t>год</a:t>
            </a:r>
            <a:endParaRPr dirty="0"/>
          </a:p>
        </p:txBody>
      </p:sp>
      <p:sp>
        <p:nvSpPr>
          <p:cNvPr id="504" name="CustomShape 2"/>
          <p:cNvSpPr/>
          <p:nvPr/>
        </p:nvSpPr>
        <p:spPr>
          <a:xfrm>
            <a:off x="858982" y="2549236"/>
            <a:ext cx="7472218" cy="34451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strike="noStrike" dirty="0" smtClean="0">
                <a:solidFill>
                  <a:srgbClr val="404040"/>
                </a:solidFill>
                <a:latin typeface="Times New Roman"/>
                <a:ea typeface="DejaVu Sans"/>
              </a:rPr>
              <a:t>ВСЕГО-322,9тыс.рублей</a:t>
            </a:r>
            <a:r>
              <a:rPr lang="ru-RU" strike="noStrike" dirty="0" smtClean="0">
                <a:solidFill>
                  <a:srgbClr val="404040"/>
                </a:solidFill>
                <a:latin typeface="Times New Roman"/>
                <a:ea typeface="DejaVu Sans"/>
              </a:rPr>
              <a:t>: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strike="noStrike" dirty="0">
                <a:solidFill>
                  <a:srgbClr val="404040"/>
                </a:solidFill>
                <a:latin typeface="Times New Roman"/>
                <a:ea typeface="DejaVu Sans"/>
              </a:rPr>
              <a:t>Частичная передача полномочий по утверждению в областных структурах лимитов потребления топливно-энергетических ресурсов и уличного освещения </a:t>
            </a:r>
            <a:r>
              <a:rPr lang="ru-RU" strike="noStrike" dirty="0" smtClean="0">
                <a:solidFill>
                  <a:srgbClr val="404040"/>
                </a:solidFill>
                <a:latin typeface="Times New Roman"/>
                <a:ea typeface="DejaVu Sans"/>
              </a:rPr>
              <a:t>-</a:t>
            </a:r>
            <a:r>
              <a:rPr lang="ru-RU" strike="noStrike" dirty="0" smtClean="0">
                <a:solidFill>
                  <a:srgbClr val="404040"/>
                </a:solidFill>
                <a:latin typeface="Times New Roman"/>
                <a:ea typeface="DejaVu Sans"/>
              </a:rPr>
              <a:t>18,9 </a:t>
            </a:r>
            <a:r>
              <a:rPr lang="ru-RU" strike="noStrike" dirty="0">
                <a:solidFill>
                  <a:srgbClr val="404040"/>
                </a:solidFill>
                <a:latin typeface="Times New Roman"/>
                <a:ea typeface="DejaVu Sans"/>
              </a:rPr>
              <a:t>тыс. рублей</a:t>
            </a:r>
            <a:r>
              <a:rPr lang="ru-RU" strike="noStrike" dirty="0" smtClean="0">
                <a:solidFill>
                  <a:srgbClr val="404040"/>
                </a:solidFill>
                <a:latin typeface="Times New Roman"/>
                <a:ea typeface="DejaVu Sans"/>
              </a:rPr>
              <a:t>.</a:t>
            </a:r>
            <a:endParaRPr dirty="0"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strike="noStrike" dirty="0">
                <a:solidFill>
                  <a:srgbClr val="404040"/>
                </a:solidFill>
                <a:latin typeface="Times New Roman"/>
                <a:ea typeface="DejaVu Sans"/>
              </a:rPr>
              <a:t>Полномочия на исполнение внешнего финансового </a:t>
            </a:r>
            <a:r>
              <a:rPr lang="ru-RU" strike="noStrike" dirty="0" smtClean="0">
                <a:solidFill>
                  <a:srgbClr val="404040"/>
                </a:solidFill>
                <a:latin typeface="Times New Roman"/>
                <a:ea typeface="DejaVu Sans"/>
              </a:rPr>
              <a:t>контроля-151,8 </a:t>
            </a:r>
            <a:r>
              <a:rPr lang="ru-RU" strike="noStrike" dirty="0">
                <a:solidFill>
                  <a:srgbClr val="404040"/>
                </a:solidFill>
                <a:latin typeface="Times New Roman"/>
                <a:ea typeface="DejaVu Sans"/>
              </a:rPr>
              <a:t>тыс. рублей.</a:t>
            </a:r>
            <a:endParaRPr dirty="0"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strike="noStrike" dirty="0">
                <a:solidFill>
                  <a:srgbClr val="404040"/>
                </a:solidFill>
                <a:latin typeface="Times New Roman"/>
                <a:ea typeface="DejaVu Sans"/>
              </a:rPr>
              <a:t>полномочий по осуществлению муниципального финансового </a:t>
            </a:r>
            <a:r>
              <a:rPr lang="ru-RU" strike="noStrike" dirty="0" smtClean="0">
                <a:solidFill>
                  <a:srgbClr val="404040"/>
                </a:solidFill>
                <a:latin typeface="Times New Roman"/>
                <a:ea typeface="DejaVu Sans"/>
              </a:rPr>
              <a:t>контроля-152,2 </a:t>
            </a:r>
            <a:r>
              <a:rPr lang="ru-RU" strike="noStrike" dirty="0">
                <a:solidFill>
                  <a:srgbClr val="404040"/>
                </a:solidFill>
                <a:latin typeface="Times New Roman"/>
                <a:ea typeface="DejaVu Sans"/>
              </a:rPr>
              <a:t>тыс. рублей</a:t>
            </a:r>
            <a:r>
              <a:rPr lang="ru-RU" strike="noStrike" dirty="0" smtClean="0">
                <a:solidFill>
                  <a:srgbClr val="404040"/>
                </a:solidFill>
                <a:latin typeface="Times New Roman"/>
                <a:ea typeface="DejaVu Sans"/>
              </a:rPr>
              <a:t>.</a:t>
            </a:r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CustomShape 1"/>
          <p:cNvSpPr/>
          <p:nvPr/>
        </p:nvSpPr>
        <p:spPr>
          <a:xfrm>
            <a:off x="1945080" y="624240"/>
            <a:ext cx="6581880" cy="1273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600" strike="noStrike">
                <a:solidFill>
                  <a:srgbClr val="1581AA"/>
                </a:solidFill>
                <a:latin typeface="Century Gothic"/>
                <a:ea typeface="DejaVu Sans"/>
              </a:rPr>
              <a:t>КОНТАКТНАЯ ИНФОРМАЦИЯ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3600" strike="noStrike">
                <a:solidFill>
                  <a:srgbClr val="1581AA"/>
                </a:solidFill>
                <a:latin typeface="Century Gothic"/>
                <a:ea typeface="DejaVu Sans"/>
              </a:rPr>
              <a:t> И ОБРАТНАЯ СВЯЗЬ</a:t>
            </a:r>
            <a:endParaRPr/>
          </a:p>
        </p:txBody>
      </p:sp>
      <p:sp>
        <p:nvSpPr>
          <p:cNvPr id="506" name="CustomShape 2"/>
          <p:cNvSpPr/>
          <p:nvPr/>
        </p:nvSpPr>
        <p:spPr>
          <a:xfrm>
            <a:off x="1942560" y="2133720"/>
            <a:ext cx="6798960" cy="3770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sz="2800" i="1" strike="noStrike">
                <a:solidFill>
                  <a:srgbClr val="404040"/>
                </a:solidFill>
                <a:latin typeface="Times New Roman"/>
                <a:ea typeface="DejaVu Sans"/>
              </a:rPr>
              <a:t>Информация подготовлена финансовым отделом администрации Покровского сельского поселения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sz="2800" strike="noStrike">
                <a:solidFill>
                  <a:srgbClr val="404040"/>
                </a:solidFill>
                <a:latin typeface="Times New Roman"/>
                <a:ea typeface="DejaVu Sans"/>
              </a:rPr>
              <a:t>Наш адрес:346830,с.Покровское ,ул.Урицкого,д.15</a:t>
            </a:r>
            <a:endParaRPr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sz="2800" strike="noStrike">
                <a:solidFill>
                  <a:srgbClr val="404040"/>
                </a:solidFill>
                <a:latin typeface="Times New Roman"/>
                <a:ea typeface="DejaVu Sans"/>
              </a:rPr>
              <a:t>Телефон: (863)472-05-77</a:t>
            </a:r>
            <a:endParaRPr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sz="2800" strike="noStrike">
                <a:solidFill>
                  <a:srgbClr val="404040"/>
                </a:solidFill>
                <a:latin typeface="Times New Roman"/>
                <a:ea typeface="DejaVu Sans"/>
              </a:rPr>
              <a:t>Адрес электронной почты:sp26276@donpac.ru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CustomShape 1"/>
          <p:cNvSpPr/>
          <p:nvPr/>
        </p:nvSpPr>
        <p:spPr>
          <a:xfrm>
            <a:off x="1043640" y="498764"/>
            <a:ext cx="7841520" cy="10179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600" strike="noStrike" dirty="0">
                <a:solidFill>
                  <a:srgbClr val="1581AA"/>
                </a:solidFill>
                <a:latin typeface="Times New Roman"/>
                <a:ea typeface="DejaVu Sans"/>
              </a:rPr>
              <a:t>Уважаемые жители Покровского сельского поселения</a:t>
            </a:r>
            <a:endParaRPr dirty="0"/>
          </a:p>
        </p:txBody>
      </p:sp>
      <p:sp>
        <p:nvSpPr>
          <p:cNvPr id="380" name="CustomShape 2"/>
          <p:cNvSpPr/>
          <p:nvPr/>
        </p:nvSpPr>
        <p:spPr>
          <a:xfrm>
            <a:off x="1371600" y="1976582"/>
            <a:ext cx="6850800" cy="404552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i="1" strike="noStrike" dirty="0">
                <a:solidFill>
                  <a:srgbClr val="404040"/>
                </a:solidFill>
                <a:latin typeface="Times New Roman"/>
                <a:ea typeface="DejaVu Sans"/>
              </a:rPr>
              <a:t>Эффективное, ответственное и прозрачное управление финансами является базовым условием достижения стратегических целей социально-экономического развития Покровского сельского поселения</a:t>
            </a:r>
            <a:r>
              <a:rPr lang="ru-RU" i="1" strike="noStrike" dirty="0" smtClean="0">
                <a:solidFill>
                  <a:srgbClr val="404040"/>
                </a:solidFill>
                <a:latin typeface="Times New Roman"/>
                <a:ea typeface="DejaVu Sans"/>
              </a:rPr>
              <a:t>.</a:t>
            </a:r>
            <a:endParaRPr dirty="0"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i="1" strike="noStrike" dirty="0">
                <a:solidFill>
                  <a:srgbClr val="404040"/>
                </a:solidFill>
                <a:latin typeface="Times New Roman"/>
                <a:ea typeface="DejaVu Sans"/>
              </a:rPr>
              <a:t>«Бюджет для граждан» познакомит Вас с положениями основного финансового документа Покровского сельского поселения на </a:t>
            </a:r>
            <a:r>
              <a:rPr lang="ru-RU" i="1" strike="noStrike" dirty="0" smtClean="0">
                <a:solidFill>
                  <a:srgbClr val="404040"/>
                </a:solidFill>
                <a:latin typeface="Times New Roman"/>
                <a:ea typeface="DejaVu Sans"/>
              </a:rPr>
              <a:t>2025 </a:t>
            </a:r>
            <a:r>
              <a:rPr lang="ru-RU" i="1" strike="noStrike" dirty="0">
                <a:solidFill>
                  <a:srgbClr val="404040"/>
                </a:solidFill>
                <a:latin typeface="Times New Roman"/>
                <a:ea typeface="DejaVu Sans"/>
              </a:rPr>
              <a:t>год и на плановый период </a:t>
            </a:r>
            <a:r>
              <a:rPr lang="ru-RU" i="1" strike="noStrike" dirty="0" smtClean="0">
                <a:solidFill>
                  <a:srgbClr val="404040"/>
                </a:solidFill>
                <a:latin typeface="Times New Roman"/>
                <a:ea typeface="DejaVu Sans"/>
              </a:rPr>
              <a:t>2026 </a:t>
            </a:r>
            <a:r>
              <a:rPr lang="ru-RU" i="1" strike="noStrike" dirty="0">
                <a:solidFill>
                  <a:srgbClr val="404040"/>
                </a:solidFill>
                <a:latin typeface="Times New Roman"/>
                <a:ea typeface="DejaVu Sans"/>
              </a:rPr>
              <a:t>и </a:t>
            </a:r>
            <a:r>
              <a:rPr lang="ru-RU" i="1" strike="noStrike" dirty="0" smtClean="0">
                <a:solidFill>
                  <a:srgbClr val="404040"/>
                </a:solidFill>
                <a:latin typeface="Times New Roman"/>
                <a:ea typeface="DejaVu Sans"/>
              </a:rPr>
              <a:t>2027 </a:t>
            </a:r>
            <a:r>
              <a:rPr lang="ru-RU" i="1" strike="noStrike" dirty="0">
                <a:solidFill>
                  <a:srgbClr val="404040"/>
                </a:solidFill>
                <a:latin typeface="Times New Roman"/>
                <a:ea typeface="DejaVu Sans"/>
              </a:rPr>
              <a:t>годов.</a:t>
            </a:r>
            <a:endParaRPr dirty="0"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i="1" strike="noStrike" dirty="0">
                <a:solidFill>
                  <a:srgbClr val="404040"/>
                </a:solidFill>
                <a:latin typeface="Times New Roman"/>
                <a:ea typeface="DejaVu Sans"/>
              </a:rPr>
              <a:t>Представленная информация предназначена для широкого круга пользователей и будет интересна и полезна всем категориям населения.</a:t>
            </a:r>
            <a:endParaRPr dirty="0"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i="1" strike="noStrike" dirty="0">
                <a:solidFill>
                  <a:srgbClr val="404040"/>
                </a:solidFill>
                <a:latin typeface="Times New Roman"/>
                <a:ea typeface="DejaVu Sans"/>
              </a:rPr>
              <a:t>С уважением</a:t>
            </a:r>
            <a:endParaRPr dirty="0"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i="1" strike="noStrike" dirty="0">
                <a:solidFill>
                  <a:srgbClr val="404040"/>
                </a:solidFill>
                <a:latin typeface="Times New Roman"/>
                <a:ea typeface="DejaVu Sans"/>
              </a:rPr>
              <a:t>Глава Покровского </a:t>
            </a:r>
            <a:endParaRPr dirty="0"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i="1" strike="noStrike" dirty="0">
                <a:solidFill>
                  <a:srgbClr val="404040"/>
                </a:solidFill>
                <a:latin typeface="Times New Roman"/>
                <a:ea typeface="DejaVu Sans"/>
              </a:rPr>
              <a:t>сельского поселения                               А.Ф. </a:t>
            </a:r>
            <a:r>
              <a:rPr lang="ru-RU" i="1" strike="noStrike" dirty="0" err="1">
                <a:solidFill>
                  <a:srgbClr val="404040"/>
                </a:solidFill>
                <a:latin typeface="Times New Roman"/>
                <a:ea typeface="DejaVu Sans"/>
              </a:rPr>
              <a:t>Кривошапко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CustomShape 1"/>
          <p:cNvSpPr/>
          <p:nvPr/>
        </p:nvSpPr>
        <p:spPr>
          <a:xfrm>
            <a:off x="0" y="742680"/>
            <a:ext cx="9136800" cy="1941480"/>
          </a:xfrm>
          <a:prstGeom prst="rect">
            <a:avLst/>
          </a:prstGeom>
          <a:gradFill>
            <a:gsLst>
              <a:gs pos="0">
                <a:schemeClr val="accent5">
                  <a:tint val="96000"/>
                  <a:lumMod val="104000"/>
                </a:schemeClr>
              </a:gs>
              <a:gs pos="100000">
                <a:schemeClr val="accent5">
                  <a:shade val="98000"/>
                  <a:lumMod val="94000"/>
                </a:schemeClr>
              </a:gs>
            </a:gsLst>
            <a:lin ang="5400000"/>
          </a:gradFill>
          <a:ln>
            <a:noFill/>
          </a:ln>
          <a:effectLst>
            <a:outerShdw blurRad="50800" dist="38100" dir="5400000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  <p:txBody>
          <a:bodyPr lIns="106560" tIns="106560" rIns="106560" bIns="106560" anchor="ctr"/>
          <a:lstStyle/>
          <a:p>
            <a:pPr algn="ctr">
              <a:lnSpc>
                <a:spcPct val="90000"/>
              </a:lnSpc>
            </a:pPr>
            <a:r>
              <a:rPr lang="ru-RU" sz="28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Основа формирования  бюджета </a:t>
            </a:r>
            <a:endParaRPr dirty="0"/>
          </a:p>
          <a:p>
            <a:pPr algn="ctr">
              <a:lnSpc>
                <a:spcPct val="90000"/>
              </a:lnSpc>
            </a:pPr>
            <a:r>
              <a:rPr lang="ru-RU" sz="28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Покровского сельского поселения </a:t>
            </a:r>
            <a:r>
              <a:rPr lang="ru-RU" sz="2800" strike="noStrike" dirty="0" err="1">
                <a:solidFill>
                  <a:srgbClr val="000000"/>
                </a:solidFill>
                <a:latin typeface="Times New Roman"/>
                <a:ea typeface="DejaVu Sans"/>
              </a:rPr>
              <a:t>Неклиновского</a:t>
            </a:r>
            <a:r>
              <a:rPr lang="ru-RU" sz="28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 района</a:t>
            </a:r>
            <a:endParaRPr dirty="0"/>
          </a:p>
          <a:p>
            <a:pPr algn="ctr">
              <a:lnSpc>
                <a:spcPct val="90000"/>
              </a:lnSpc>
            </a:pPr>
            <a:r>
              <a:rPr lang="ru-RU" sz="28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28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2025год </a:t>
            </a:r>
            <a:r>
              <a:rPr lang="ru-RU" sz="28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и на плановый период </a:t>
            </a:r>
            <a:r>
              <a:rPr lang="ru-RU" sz="28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2026 </a:t>
            </a:r>
            <a:r>
              <a:rPr lang="ru-RU" sz="28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и </a:t>
            </a:r>
            <a:r>
              <a:rPr lang="ru-RU" sz="28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2027годов</a:t>
            </a:r>
            <a:endParaRPr dirty="0"/>
          </a:p>
        </p:txBody>
      </p:sp>
      <p:sp>
        <p:nvSpPr>
          <p:cNvPr id="384" name="CustomShape 2"/>
          <p:cNvSpPr/>
          <p:nvPr/>
        </p:nvSpPr>
        <p:spPr>
          <a:xfrm>
            <a:off x="3240" y="2522160"/>
            <a:ext cx="709200" cy="3900960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  <a:lumMod val="40000"/>
                  <a:lumOff val="6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0"/>
          </a:gradFill>
          <a:ln>
            <a:solidFill>
              <a:schemeClr val="accent5">
                <a:shade val="90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</p:sp>
      <p:sp>
        <p:nvSpPr>
          <p:cNvPr id="385" name="CustomShape 3"/>
          <p:cNvSpPr/>
          <p:nvPr/>
        </p:nvSpPr>
        <p:spPr>
          <a:xfrm>
            <a:off x="721080" y="2522160"/>
            <a:ext cx="2858760" cy="3931560"/>
          </a:xfrm>
          <a:prstGeom prst="rect">
            <a:avLst/>
          </a:prstGeom>
          <a:gradFill>
            <a:gsLst>
              <a:gs pos="0">
                <a:schemeClr val="tx2">
                  <a:tint val="50000"/>
                  <a:satMod val="300000"/>
                  <a:lumMod val="40000"/>
                  <a:lumOff val="6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0"/>
          </a:gradFill>
          <a:ln>
            <a:solidFill>
              <a:schemeClr val="accent5">
                <a:shade val="90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76320" tIns="76320" rIns="76320" bIns="76320" anchor="ctr"/>
          <a:lstStyle/>
          <a:p>
            <a:pPr algn="ctr">
              <a:lnSpc>
                <a:spcPct val="90000"/>
              </a:lnSpc>
            </a:pPr>
            <a:r>
              <a:rPr lang="ru-RU" sz="20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Основные направления бюджетной и налоговой политики  Покровского сельского поселения  </a:t>
            </a:r>
            <a:endParaRPr dirty="0"/>
          </a:p>
          <a:p>
            <a:pPr algn="ctr">
              <a:lnSpc>
                <a:spcPct val="90000"/>
              </a:lnSpc>
            </a:pPr>
            <a:r>
              <a:rPr lang="ru-RU" sz="20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на </a:t>
            </a:r>
            <a:r>
              <a:rPr lang="ru-RU" sz="20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2025 </a:t>
            </a:r>
            <a:r>
              <a:rPr lang="ru-RU" sz="20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– </a:t>
            </a:r>
            <a:r>
              <a:rPr lang="ru-RU" sz="20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2027 </a:t>
            </a:r>
            <a:r>
              <a:rPr lang="ru-RU" sz="20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годы</a:t>
            </a:r>
            <a:endParaRPr dirty="0"/>
          </a:p>
        </p:txBody>
      </p:sp>
      <p:sp>
        <p:nvSpPr>
          <p:cNvPr id="386" name="CustomShape 4"/>
          <p:cNvSpPr/>
          <p:nvPr/>
        </p:nvSpPr>
        <p:spPr>
          <a:xfrm>
            <a:off x="3564000" y="2565000"/>
            <a:ext cx="2987280" cy="3931560"/>
          </a:xfrm>
          <a:prstGeom prst="rect">
            <a:avLst/>
          </a:prstGeom>
          <a:gradFill>
            <a:gsLst>
              <a:gs pos="0">
                <a:schemeClr val="tx2">
                  <a:tint val="50000"/>
                  <a:satMod val="300000"/>
                  <a:lumMod val="40000"/>
                  <a:lumOff val="6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0"/>
          </a:gradFill>
          <a:ln>
            <a:solidFill>
              <a:schemeClr val="accent5">
                <a:shade val="90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68760" tIns="68760" rIns="68760" bIns="68760" anchor="ctr"/>
          <a:lstStyle/>
          <a:p>
            <a:pPr algn="ctr">
              <a:lnSpc>
                <a:spcPct val="90000"/>
              </a:lnSpc>
            </a:pPr>
            <a:r>
              <a:rPr lang="ru-RU" strike="noStrike" dirty="0">
                <a:solidFill>
                  <a:srgbClr val="000000"/>
                </a:solidFill>
                <a:latin typeface="Times New Roman"/>
                <a:ea typeface="DejaVu Sans"/>
              </a:rPr>
              <a:t>Прогноз социально </a:t>
            </a:r>
            <a:r>
              <a:rPr lang="ru-RU" sz="16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– </a:t>
            </a:r>
            <a:r>
              <a:rPr lang="ru-RU" sz="20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экономического</a:t>
            </a:r>
            <a:r>
              <a:rPr lang="ru-RU" sz="16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trike="noStrike" dirty="0">
                <a:solidFill>
                  <a:srgbClr val="000000"/>
                </a:solidFill>
                <a:latin typeface="Times New Roman"/>
                <a:ea typeface="DejaVu Sans"/>
              </a:rPr>
              <a:t>развития Покровского сельского поселения  Неклиновского района на </a:t>
            </a:r>
            <a:r>
              <a:rPr lang="ru-RU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2025 </a:t>
            </a:r>
            <a:r>
              <a:rPr lang="ru-RU" strike="noStrike" dirty="0">
                <a:solidFill>
                  <a:srgbClr val="000000"/>
                </a:solidFill>
                <a:latin typeface="Times New Roman"/>
                <a:ea typeface="DejaVu Sans"/>
              </a:rPr>
              <a:t>– </a:t>
            </a:r>
            <a:r>
              <a:rPr lang="ru-RU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2027 </a:t>
            </a:r>
            <a:r>
              <a:rPr lang="ru-RU" strike="noStrike" dirty="0">
                <a:solidFill>
                  <a:srgbClr val="000000"/>
                </a:solidFill>
                <a:latin typeface="Times New Roman"/>
                <a:ea typeface="DejaVu Sans"/>
              </a:rPr>
              <a:t>годы </a:t>
            </a:r>
            <a:endParaRPr dirty="0"/>
          </a:p>
        </p:txBody>
      </p:sp>
      <p:sp>
        <p:nvSpPr>
          <p:cNvPr id="387" name="CustomShape 5"/>
          <p:cNvSpPr/>
          <p:nvPr/>
        </p:nvSpPr>
        <p:spPr>
          <a:xfrm>
            <a:off x="6581160" y="2537280"/>
            <a:ext cx="2551320" cy="3900960"/>
          </a:xfrm>
          <a:prstGeom prst="rect">
            <a:avLst/>
          </a:prstGeom>
          <a:gradFill>
            <a:gsLst>
              <a:gs pos="0">
                <a:schemeClr val="tx2">
                  <a:tint val="50000"/>
                  <a:satMod val="300000"/>
                  <a:lumMod val="40000"/>
                  <a:lumOff val="6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0"/>
          </a:gradFill>
          <a:ln>
            <a:solidFill>
              <a:schemeClr val="accent5">
                <a:shade val="90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68760" tIns="68760" rIns="68760" bIns="68760" anchor="ctr"/>
          <a:lstStyle/>
          <a:p>
            <a:pPr algn="ctr">
              <a:lnSpc>
                <a:spcPct val="90000"/>
              </a:lnSpc>
            </a:pPr>
            <a:r>
              <a:rPr lang="ru-RU" strike="noStrike">
                <a:solidFill>
                  <a:srgbClr val="000000"/>
                </a:solidFill>
                <a:latin typeface="Times New Roman"/>
                <a:ea typeface="DejaVu Sans"/>
              </a:rPr>
              <a:t>Муниципальные программы Покровского сельского поселения Неклиновского района</a:t>
            </a:r>
            <a:endParaRPr/>
          </a:p>
        </p:txBody>
      </p:sp>
      <p:sp>
        <p:nvSpPr>
          <p:cNvPr id="388" name="CustomShape 6"/>
          <p:cNvSpPr/>
          <p:nvPr/>
        </p:nvSpPr>
        <p:spPr>
          <a:xfrm>
            <a:off x="0" y="6445800"/>
            <a:ext cx="9136800" cy="426960"/>
          </a:xfrm>
          <a:prstGeom prst="rect">
            <a:avLst/>
          </a:prstGeom>
          <a:gradFill>
            <a:gsLst>
              <a:gs pos="0">
                <a:schemeClr val="accent5">
                  <a:tint val="96000"/>
                  <a:lumMod val="104000"/>
                </a:schemeClr>
              </a:gs>
              <a:gs pos="100000">
                <a:schemeClr val="accent5">
                  <a:shade val="98000"/>
                  <a:lumMod val="94000"/>
                </a:schemeClr>
              </a:gs>
            </a:gsLst>
            <a:lin ang="5400000"/>
          </a:gradFill>
          <a:ln>
            <a:noFill/>
          </a:ln>
          <a:effectLst>
            <a:outerShdw blurRad="50800" dist="38100" dir="5400000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</p:sp>
      <p:sp>
        <p:nvSpPr>
          <p:cNvPr id="389" name="CustomShape 7"/>
          <p:cNvSpPr/>
          <p:nvPr/>
        </p:nvSpPr>
        <p:spPr>
          <a:xfrm>
            <a:off x="0" y="0"/>
            <a:ext cx="9161280" cy="647280"/>
          </a:xfrm>
          <a:prstGeom prst="rect">
            <a:avLst/>
          </a:prstGeom>
          <a:ln>
            <a:noFill/>
          </a:ln>
          <a:effectLst>
            <a:outerShdw blurRad="50800" dist="38100" dir="5400000" rotWithShape="0">
              <a:srgbClr val="000000">
                <a:alpha val="60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FFFFFF"/>
                </a:solidFill>
                <a:latin typeface="Times New Roman"/>
                <a:ea typeface="DejaVu Sans"/>
              </a:rPr>
              <a:t>Администрация Покровского сельского поселения Неклиновского района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CustomShape 1"/>
          <p:cNvSpPr/>
          <p:nvPr/>
        </p:nvSpPr>
        <p:spPr>
          <a:xfrm>
            <a:off x="581892" y="620639"/>
            <a:ext cx="7795492" cy="7740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11520" rIns="90000" bIns="45000"/>
          <a:lstStyle/>
          <a:p>
            <a:pPr>
              <a:lnSpc>
                <a:spcPct val="100000"/>
              </a:lnSpc>
            </a:pPr>
            <a:r>
              <a:rPr lang="ru-RU" sz="2000" strike="noStrike" dirty="0">
                <a:solidFill>
                  <a:srgbClr val="1581AA"/>
                </a:solidFill>
                <a:latin typeface="Times New Roman"/>
                <a:ea typeface="DejaVu Sans"/>
              </a:rPr>
              <a:t>Основные параметры  бюджета Покровского сельского поселения </a:t>
            </a:r>
            <a:endParaRPr dirty="0"/>
          </a:p>
          <a:p>
            <a:pPr algn="ctr">
              <a:lnSpc>
                <a:spcPct val="70000"/>
              </a:lnSpc>
            </a:pPr>
            <a:r>
              <a:rPr lang="ru-RU" sz="2000" strike="noStrike" dirty="0">
                <a:solidFill>
                  <a:srgbClr val="1581AA"/>
                </a:solidFill>
                <a:latin typeface="Times New Roman"/>
                <a:ea typeface="DejaVu Sans"/>
              </a:rPr>
              <a:t>Неклиновского района на </a:t>
            </a:r>
            <a:r>
              <a:rPr lang="ru-RU" sz="2000" strike="noStrike" dirty="0" smtClean="0">
                <a:solidFill>
                  <a:srgbClr val="1581AA"/>
                </a:solidFill>
                <a:latin typeface="Times New Roman"/>
                <a:ea typeface="DejaVu Sans"/>
              </a:rPr>
              <a:t>2025 </a:t>
            </a:r>
            <a:r>
              <a:rPr lang="ru-RU" sz="2000" strike="noStrike" dirty="0">
                <a:solidFill>
                  <a:srgbClr val="1581AA"/>
                </a:solidFill>
                <a:latin typeface="Times New Roman"/>
                <a:ea typeface="DejaVu Sans"/>
              </a:rPr>
              <a:t>год и на плановый период </a:t>
            </a:r>
            <a:r>
              <a:rPr lang="ru-RU" sz="2000" strike="noStrike" dirty="0" smtClean="0">
                <a:solidFill>
                  <a:srgbClr val="1581AA"/>
                </a:solidFill>
                <a:latin typeface="Times New Roman"/>
                <a:ea typeface="DejaVu Sans"/>
              </a:rPr>
              <a:t>2026 </a:t>
            </a:r>
            <a:r>
              <a:rPr lang="ru-RU" sz="2000" strike="noStrike" dirty="0">
                <a:solidFill>
                  <a:srgbClr val="1581AA"/>
                </a:solidFill>
                <a:latin typeface="Times New Roman"/>
                <a:ea typeface="DejaVu Sans"/>
              </a:rPr>
              <a:t>и </a:t>
            </a:r>
            <a:r>
              <a:rPr lang="ru-RU" sz="2000" strike="noStrike" dirty="0" smtClean="0">
                <a:solidFill>
                  <a:srgbClr val="1581AA"/>
                </a:solidFill>
                <a:latin typeface="Times New Roman"/>
                <a:ea typeface="DejaVu Sans"/>
              </a:rPr>
              <a:t>2027 </a:t>
            </a:r>
            <a:r>
              <a:rPr lang="ru-RU" sz="2000" strike="noStrike" dirty="0">
                <a:solidFill>
                  <a:srgbClr val="1581AA"/>
                </a:solidFill>
                <a:latin typeface="Times New Roman"/>
                <a:ea typeface="DejaVu Sans"/>
              </a:rPr>
              <a:t>годов (тыс. руб.)</a:t>
            </a:r>
            <a:endParaRPr dirty="0"/>
          </a:p>
        </p:txBody>
      </p:sp>
      <p:graphicFrame>
        <p:nvGraphicFramePr>
          <p:cNvPr id="394" name="Table 2"/>
          <p:cNvGraphicFramePr/>
          <p:nvPr>
            <p:extLst>
              <p:ext uri="{D42A27DB-BD31-4B8C-83A1-F6EECF244321}">
                <p14:modId xmlns:p14="http://schemas.microsoft.com/office/powerpoint/2010/main" val="4245668743"/>
              </p:ext>
            </p:extLst>
          </p:nvPr>
        </p:nvGraphicFramePr>
        <p:xfrm>
          <a:off x="711201" y="1508494"/>
          <a:ext cx="7666182" cy="4628786"/>
        </p:xfrm>
        <a:graphic>
          <a:graphicData uri="http://schemas.openxmlformats.org/drawingml/2006/table">
            <a:tbl>
              <a:tblPr/>
              <a:tblGrid>
                <a:gridCol w="2698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7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4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51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8476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b="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Показатель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b="1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2025 </a:t>
                      </a:r>
                      <a:r>
                        <a:rPr lang="ru-RU" sz="1200" b="1" strike="noStrike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год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b="1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2026 </a:t>
                      </a:r>
                      <a:r>
                        <a:rPr lang="ru-RU" sz="1200" b="1" strike="noStrike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год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b="1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2027 </a:t>
                      </a:r>
                      <a:r>
                        <a:rPr lang="ru-RU" sz="1200" b="1" strike="noStrike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год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693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b="1" strike="noStrike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Решение собрания депутатов Покровского сельского поселения </a:t>
                      </a:r>
                      <a:r>
                        <a:rPr lang="ru-RU" sz="1200" b="1" strike="noStrike" dirty="0" err="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Неклиновского</a:t>
                      </a:r>
                      <a:r>
                        <a:rPr lang="ru-RU" sz="1200" b="1" strike="noStrike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 района 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b="1" strike="noStrike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Решение собрания депутатов Покровского сельского поселения </a:t>
                      </a:r>
                      <a:r>
                        <a:rPr lang="ru-RU" sz="1200" b="1" strike="noStrike" dirty="0" err="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Неклиновского</a:t>
                      </a:r>
                      <a:r>
                        <a:rPr lang="ru-RU" sz="1200" b="1" strike="noStrike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 района </a:t>
                      </a:r>
                      <a:endParaRPr dirty="0"/>
                    </a:p>
                    <a:p>
                      <a:pPr algn="ctr">
                        <a:lnSpc>
                          <a:spcPct val="95000"/>
                        </a:lnSpc>
                      </a:pP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b="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Решение собрания депутатов Покровского сельского поселения Неклиновского района </a:t>
                      </a:r>
                      <a:endParaRPr/>
                    </a:p>
                    <a:p>
                      <a:pPr algn="ctr">
                        <a:lnSpc>
                          <a:spcPct val="95000"/>
                        </a:lnSpc>
                      </a:pP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866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b="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I Доходы, всего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38786,6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Microsoft YaHei"/>
                        </a:rPr>
                        <a:t>39708,4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Microsoft YaHei"/>
                        </a:rPr>
                        <a:t>39949,1</a:t>
                      </a:r>
                      <a:endParaRPr dirty="0"/>
                    </a:p>
                    <a:p>
                      <a:pPr algn="ctr">
                        <a:lnSpc>
                          <a:spcPct val="93000"/>
                        </a:lnSpc>
                      </a:pP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439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b="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из них: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306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b="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Налоговые и неналоговые доходы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Microsoft YaHei"/>
                        </a:rPr>
                        <a:t>33456,9</a:t>
                      </a:r>
                      <a:endParaRPr dirty="0"/>
                    </a:p>
                    <a:p>
                      <a:pPr algn="ctr">
                        <a:lnSpc>
                          <a:spcPct val="93000"/>
                        </a:lnSpc>
                      </a:pP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Microsoft YaHei"/>
                        </a:rPr>
                        <a:t>35333,9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Microsoft YaHei"/>
                        </a:rPr>
                        <a:t>36924,1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998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b="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Безвозмездные поступления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Microsoft YaHei"/>
                        </a:rPr>
                        <a:t>5329,7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Microsoft YaHei"/>
                        </a:rPr>
                        <a:t>4374,5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Microsoft YaHei"/>
                        </a:rPr>
                        <a:t>3025,0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350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b="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II. Расходы, всего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Microsoft YaHei"/>
                        </a:rPr>
                        <a:t>38786,6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Microsoft YaHei"/>
                        </a:rPr>
                        <a:t>39708,4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Microsoft YaHei"/>
                        </a:rPr>
                        <a:t>39949,1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998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b="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III. Дефицит(-), профицит (+)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Times New Roman"/>
                          <a:ea typeface="Microsoft YaHei"/>
                        </a:rPr>
                        <a:t>0,0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0,0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0,0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2608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b="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IV. Источники финансирования дефицита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Times New Roman"/>
                          <a:ea typeface="Microsoft YaHei"/>
                        </a:rPr>
                        <a:t>0,0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0,0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0,0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95" name="CustomShape 3"/>
          <p:cNvSpPr/>
          <p:nvPr/>
        </p:nvSpPr>
        <p:spPr>
          <a:xfrm>
            <a:off x="0" y="0"/>
            <a:ext cx="9136800" cy="397440"/>
          </a:xfrm>
          <a:prstGeom prst="rect">
            <a:avLst/>
          </a:prstGeom>
          <a:ln>
            <a:noFill/>
          </a:ln>
          <a:effectLst>
            <a:outerShdw blurRad="50800" dist="38100" dir="5400000" rotWithShape="0">
              <a:srgbClr val="000000">
                <a:alpha val="60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FFFFFF"/>
                </a:solidFill>
                <a:latin typeface="Times New Roman"/>
                <a:ea typeface="DejaVu Sans"/>
              </a:rPr>
              <a:t>Администрация Покровского сельского поселения Неклиновского района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CustomShape 1"/>
          <p:cNvSpPr/>
          <p:nvPr/>
        </p:nvSpPr>
        <p:spPr>
          <a:xfrm>
            <a:off x="1945080" y="624240"/>
            <a:ext cx="6581880" cy="78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i="1" strike="noStrike">
                <a:solidFill>
                  <a:srgbClr val="1581AA"/>
                </a:solidFill>
                <a:latin typeface="Times New Roman"/>
                <a:ea typeface="DejaVu Sans"/>
              </a:rPr>
              <a:t>Поступающие в бюджет денежные средства являются ДОХОДАМИ БЮДЖЕТА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397" name="CustomShape 2"/>
          <p:cNvSpPr/>
          <p:nvPr/>
        </p:nvSpPr>
        <p:spPr>
          <a:xfrm>
            <a:off x="738908" y="1477818"/>
            <a:ext cx="7564583" cy="48121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sz="2000" i="1" strike="noStrike" dirty="0">
                <a:solidFill>
                  <a:srgbClr val="404040"/>
                </a:solidFill>
                <a:latin typeface="Century Gothic"/>
                <a:ea typeface="DejaVu Sans"/>
              </a:rPr>
              <a:t>НАЛОГИ- часть доходов граждан и организаций, которые они обязаны заплатить государству(например, налог на доходы физических лиц, налог на прибыль, налог на имущество физических лиц, земельный налог, транспортный налог и др.)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sz="2000" i="1" strike="noStrike" dirty="0">
                <a:solidFill>
                  <a:srgbClr val="404040"/>
                </a:solidFill>
                <a:latin typeface="Century Gothic"/>
                <a:ea typeface="DejaVu Sans"/>
              </a:rPr>
              <a:t>НЕНАЛОГОВЫЕ ДОХОДЫ-платежи в виде штрафов, санкций за нарушение законодательства, платежи за пользование имуществом государства.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sz="2000" i="1" strike="noStrike" dirty="0">
                <a:solidFill>
                  <a:srgbClr val="404040"/>
                </a:solidFill>
                <a:latin typeface="Century Gothic"/>
                <a:ea typeface="DejaVu Sans"/>
              </a:rPr>
              <a:t>БЕЗВОЗМЕЗДНЫЕ ПОСТУПЛЕНИЯ-средства, которые поступают в бюджет безвозмездно (денежные средства, поступающие из вышестоящего бюджета (например, дотация из областного бюджета),а также безвозмездные перечисления от физических и юридических лиц)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357158" y="654500"/>
            <a:ext cx="8215370" cy="774236"/>
          </a:xfrm>
        </p:spPr>
        <p:txBody>
          <a:bodyPr>
            <a:normAutofit fontScale="90000"/>
          </a:bodyPr>
          <a:lstStyle/>
          <a:p>
            <a:pPr algn="ctr" eaLnBrk="1">
              <a:lnSpc>
                <a:spcPts val="3000"/>
              </a:lnSpc>
              <a:defRPr/>
            </a:pP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доходов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 Покровского сельского поселения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Содержимое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9702045"/>
              </p:ext>
            </p:extLst>
          </p:nvPr>
        </p:nvGraphicFramePr>
        <p:xfrm>
          <a:off x="0" y="1676400"/>
          <a:ext cx="7443788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 bwMode="auto">
          <a:xfrm>
            <a:off x="2924104" y="2271439"/>
            <a:ext cx="745199" cy="25200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4337282" y="2398284"/>
            <a:ext cx="745200" cy="32257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652120" y="2309242"/>
            <a:ext cx="745199" cy="2503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2915816" y="2846019"/>
            <a:ext cx="745199" cy="25032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4305384" y="3058014"/>
            <a:ext cx="745200" cy="25032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5652120" y="2846020"/>
            <a:ext cx="745200" cy="2503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6" name="Прямоугольник 3"/>
          <p:cNvSpPr>
            <a:spLocks noChangeArrowheads="1"/>
          </p:cNvSpPr>
          <p:nvPr/>
        </p:nvSpPr>
        <p:spPr bwMode="auto">
          <a:xfrm>
            <a:off x="601441" y="1357298"/>
            <a:ext cx="1354500" cy="285752"/>
          </a:xfrm>
          <a:prstGeom prst="rect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ru-RU" sz="1400" dirty="0">
                <a:latin typeface="Times New Roman" pitchFamily="16" charset="0"/>
                <a:cs typeface="Times New Roman" pitchFamily="16" charset="0"/>
              </a:rPr>
              <a:t>(тыс. рублей)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2686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60542"/>
            <a:ext cx="8229600" cy="768193"/>
          </a:xfrm>
        </p:spPr>
        <p:txBody>
          <a:bodyPr>
            <a:normAutofit/>
          </a:bodyPr>
          <a:lstStyle/>
          <a:p>
            <a:pPr algn="ctr" eaLnBrk="1">
              <a:lnSpc>
                <a:spcPts val="2500"/>
              </a:lnSpc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налоговых и неналоговых  доходов бюджета Покровского сельского поселения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</a:t>
            </a:r>
          </a:p>
        </p:txBody>
      </p:sp>
      <p:graphicFrame>
        <p:nvGraphicFramePr>
          <p:cNvPr id="4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610759"/>
              </p:ext>
            </p:extLst>
          </p:nvPr>
        </p:nvGraphicFramePr>
        <p:xfrm>
          <a:off x="1616075" y="1428750"/>
          <a:ext cx="7527925" cy="4814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6919084" y="1714488"/>
            <a:ext cx="1354501" cy="357190"/>
          </a:xfrm>
          <a:prstGeom prst="rect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ru-RU" sz="1400" dirty="0">
                <a:latin typeface="Times New Roman" pitchFamily="16" charset="0"/>
                <a:cs typeface="Times New Roman" pitchFamily="16" charset="0"/>
              </a:rPr>
              <a:t>(тыс. рублей)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9299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54500"/>
            <a:ext cx="8229600" cy="675878"/>
          </a:xfrm>
        </p:spPr>
        <p:txBody>
          <a:bodyPr>
            <a:normAutofit/>
          </a:bodyPr>
          <a:lstStyle/>
          <a:p>
            <a:pPr algn="ctr">
              <a:lnSpc>
                <a:spcPts val="2000"/>
              </a:lnSpc>
              <a:defRPr/>
            </a:pP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поступления налога на доходы физических лиц в бюджет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Покровского сельского поселения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района</a:t>
            </a:r>
          </a:p>
        </p:txBody>
      </p:sp>
      <p:graphicFrame>
        <p:nvGraphicFramePr>
          <p:cNvPr id="3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2557630"/>
              </p:ext>
            </p:extLst>
          </p:nvPr>
        </p:nvGraphicFramePr>
        <p:xfrm>
          <a:off x="3146425" y="1487488"/>
          <a:ext cx="5997575" cy="481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53" y="1772816"/>
            <a:ext cx="2294940" cy="17634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077072"/>
            <a:ext cx="2376264" cy="21210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4219235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5357850" cy="857256"/>
          </a:xfrm>
        </p:spPr>
        <p:txBody>
          <a:bodyPr>
            <a:normAutofit/>
          </a:bodyPr>
          <a:lstStyle/>
          <a:p>
            <a:pPr algn="ctr">
              <a:lnSpc>
                <a:spcPts val="1500"/>
              </a:lnSpc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Налоги на имущество, поступающие в бюджет Покровского сельского поселения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6112490"/>
              </p:ext>
            </p:extLst>
          </p:nvPr>
        </p:nvGraphicFramePr>
        <p:xfrm>
          <a:off x="0" y="2357438"/>
          <a:ext cx="7537450" cy="3692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1" name="Рисунок 10" descr="statistika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86512" y="785794"/>
            <a:ext cx="2643206" cy="2223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5802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16132</TotalTime>
  <Words>753</Words>
  <Application>Microsoft Office PowerPoint</Application>
  <PresentationFormat>Экран (4:3)</PresentationFormat>
  <Paragraphs>141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Microsoft YaHei</vt:lpstr>
      <vt:lpstr>Arial</vt:lpstr>
      <vt:lpstr>Calibri</vt:lpstr>
      <vt:lpstr>Calibri Light</vt:lpstr>
      <vt:lpstr>Century Gothic</vt:lpstr>
      <vt:lpstr>DejaVu Sans</vt:lpstr>
      <vt:lpstr>Times New Roman</vt:lpstr>
      <vt:lpstr>Wingdings 3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Динамика доходов бюджета Покровского сельского поселения Неклиновского района</vt:lpstr>
      <vt:lpstr>Динамика налоговых и неналоговых  доходов бюджета Покровского сельского поселения Неклиновского района</vt:lpstr>
      <vt:lpstr>Динамика поступления налога на доходы физических лиц в бюджет Покровского сельского поселения Неклиновского района</vt:lpstr>
      <vt:lpstr>Налоги на имущество, поступающие в бюджет Покровского сельского поселения Неклиновского района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593</cp:revision>
  <cp:lastPrinted>2013-11-22T13:20:24Z</cp:lastPrinted>
  <dcterms:created xsi:type="dcterms:W3CDTF">2013-11-19T11:15:28Z</dcterms:created>
  <dcterms:modified xsi:type="dcterms:W3CDTF">2025-01-21T10:59:27Z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19</vt:i4>
  </property>
</Properties>
</file>